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23"/>
  </p:notesMasterIdLst>
  <p:sldIdLst>
    <p:sldId id="256" r:id="rId2"/>
    <p:sldId id="257" r:id="rId3"/>
    <p:sldId id="258" r:id="rId4"/>
    <p:sldId id="261" r:id="rId5"/>
    <p:sldId id="262" r:id="rId6"/>
    <p:sldId id="266" r:id="rId7"/>
    <p:sldId id="269" r:id="rId8"/>
    <p:sldId id="273" r:id="rId9"/>
    <p:sldId id="277" r:id="rId10"/>
    <p:sldId id="278" r:id="rId11"/>
    <p:sldId id="291" r:id="rId12"/>
    <p:sldId id="293" r:id="rId13"/>
    <p:sldId id="296" r:id="rId14"/>
    <p:sldId id="301" r:id="rId15"/>
    <p:sldId id="312" r:id="rId16"/>
    <p:sldId id="314" r:id="rId17"/>
    <p:sldId id="321" r:id="rId18"/>
    <p:sldId id="322" r:id="rId19"/>
    <p:sldId id="323" r:id="rId20"/>
    <p:sldId id="324" r:id="rId21"/>
    <p:sldId id="325" r:id="rId22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1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826885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Shape 4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Shape 4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Shape 6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Shape 6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Shape 7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Shape 7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Shape 7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3" name="Shape 7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Shape 8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Shape 8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Shape 8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Shape 8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Shape 8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Shape 8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Shape 8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Shape 8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Shape 8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Shape 8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
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60Chrome" TargetMode="External"/><Relationship Id="rId4" Type="http://schemas.openxmlformats.org/officeDocument/2006/relationships/image" Target="../media/image1.jpg"/><Relationship Id="rId5" Type="http://schemas.openxmlformats.org/officeDocument/2006/relationships/image" Target="../media/image2.png"/><Relationship Id="rId6" Type="http://schemas.openxmlformats.org/officeDocument/2006/relationships/hyperlink" Target="https://plus.google.com/u/0/111439111234287809025/posts" TargetMode="External"/><Relationship Id="rId7" Type="http://schemas.openxmlformats.org/officeDocument/2006/relationships/hyperlink" Target="http://www.twitter.com/sbehmer" TargetMode="External"/><Relationship Id="rId8" Type="http://schemas.openxmlformats.org/officeDocument/2006/relationships/image" Target="../media/image3.jpg"/><Relationship Id="rId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hrome.google.com/webstore/detail/powtoon/aomfhbjiekjcbeefclbidjgnikfbooem?hl=en-US&amp;utm_source=chrome-ntp-launcher" TargetMode="External"/><Relationship Id="rId4" Type="http://schemas.openxmlformats.org/officeDocument/2006/relationships/image" Target="../media/image1.jpg"/><Relationship Id="rId5" Type="http://schemas.openxmlformats.org/officeDocument/2006/relationships/image" Target="../media/image2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hrome.google.com/webstore/detail/silver-bird/encaiiljifbdbjlphpgpiimidegddhic?utm_source=chrome-ntp-icon" TargetMode="External"/><Relationship Id="rId4" Type="http://schemas.openxmlformats.org/officeDocument/2006/relationships/image" Target="../media/image1.jpg"/><Relationship Id="rId5" Type="http://schemas.openxmlformats.org/officeDocument/2006/relationships/image" Target="../media/image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hrome.google.com/webstore/detail/black-menu-for-google/eignhdfgaldabilaaegmdfbajngjmoke?utm_source=chrome-ntp-icon" TargetMode="External"/><Relationship Id="rId4" Type="http://schemas.openxmlformats.org/officeDocument/2006/relationships/image" Target="../media/image1.jpg"/><Relationship Id="rId5" Type="http://schemas.openxmlformats.org/officeDocument/2006/relationships/image" Target="../media/image2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hyperlink" Target="https://chrome.google.com/webstore/detail/adblock/gighmmpiobklfepjocnamgkkbiglidom?hl=en-US&amp;utm_source=chrome-ntp-launcher" TargetMode="External"/><Relationship Id="rId6" Type="http://schemas.openxmlformats.org/officeDocument/2006/relationships/image" Target="../media/image8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hrome.google.com/webstore/detail/awesome-screenshot-captur/alelhddbbhepgpmgidjdcjakblofbmce" TargetMode="External"/><Relationship Id="rId4" Type="http://schemas.openxmlformats.org/officeDocument/2006/relationships/image" Target="../media/image1.jpg"/><Relationship Id="rId5" Type="http://schemas.openxmlformats.org/officeDocument/2006/relationships/image" Target="../media/image2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hrome.google.com/webstore/detail/videonotes/gfpamkcpoehaekolkipeomdbaihfdbdp" TargetMode="External"/><Relationship Id="rId4" Type="http://schemas.openxmlformats.org/officeDocument/2006/relationships/image" Target="../media/image1.jpg"/><Relationship Id="rId5" Type="http://schemas.openxmlformats.org/officeDocument/2006/relationships/image" Target="../media/image2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hrome.google.com/webstore/detail/smart-qrcode-generator/nfnbjbobhhoaekejilcmdkfomkndikho?utm_campaign=en&amp;utm_source=en-et-na-us-oc-webstrhm&amp;utm_medium=et" TargetMode="External"/><Relationship Id="rId4" Type="http://schemas.openxmlformats.org/officeDocument/2006/relationships/image" Target="../media/image1.jpg"/><Relationship Id="rId5" Type="http://schemas.openxmlformats.org/officeDocument/2006/relationships/image" Target="../media/image2.png"/><Relationship Id="rId6" Type="http://schemas.openxmlformats.org/officeDocument/2006/relationships/image" Target="../media/image8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hrome.google.com/webstore/detail/voice-search/hhfkcobomkalfdlmkongnhnhahkmnaad?hl=en-US" TargetMode="External"/><Relationship Id="rId4" Type="http://schemas.openxmlformats.org/officeDocument/2006/relationships/image" Target="../media/image1.jpg"/><Relationship Id="rId5" Type="http://schemas.openxmlformats.org/officeDocument/2006/relationships/image" Target="../media/image2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hrome.google.com/webstore/detail/voice-search/hhfkcobomkalfdlmkongnhnhahkmnaad?hl=en-US" TargetMode="External"/><Relationship Id="rId4" Type="http://schemas.openxmlformats.org/officeDocument/2006/relationships/image" Target="../media/image1.jpg"/><Relationship Id="rId5" Type="http://schemas.openxmlformats.org/officeDocument/2006/relationships/image" Target="../media/image2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hrome.google.com/webstore/detail/voice-search/hhfkcobomkalfdlmkongnhnhahkmnaad?hl=en-US" TargetMode="External"/><Relationship Id="rId4" Type="http://schemas.openxmlformats.org/officeDocument/2006/relationships/image" Target="../media/image1.jpg"/><Relationship Id="rId5" Type="http://schemas.openxmlformats.org/officeDocument/2006/relationships/image" Target="../media/image2.png"/><Relationship Id="rId6" Type="http://schemas.openxmlformats.org/officeDocument/2006/relationships/image" Target="../media/image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hrome.google.com/webstore/detail/voice-search/hhfkcobomkalfdlmkongnhnhahkmnaad?hl=en-US" TargetMode="External"/><Relationship Id="rId4" Type="http://schemas.openxmlformats.org/officeDocument/2006/relationships/image" Target="../media/image1.jpg"/><Relationship Id="rId5" Type="http://schemas.openxmlformats.org/officeDocument/2006/relationships/image" Target="../media/image2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hrome.google.com/webstore/detail/voice-search/hhfkcobomkalfdlmkongnhnhahkmnaad?hl=en-US" TargetMode="External"/><Relationship Id="rId4" Type="http://schemas.openxmlformats.org/officeDocument/2006/relationships/image" Target="../media/image1.jpg"/><Relationship Id="rId5" Type="http://schemas.openxmlformats.org/officeDocument/2006/relationships/image" Target="../media/image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hyperlink" Target="https://chrome.google.com/webstore/detail/timer/lohdjjakgiggfpnipdbjkikbiicilfch?utm_source=chrome-ntp-icon" TargetMode="External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hrome.google.com/webstore/detail/googl-url-shortener/iblijlcdoidgdpfknkckljiocdbnlagk?hl=en-US" TargetMode="External"/><Relationship Id="rId4" Type="http://schemas.openxmlformats.org/officeDocument/2006/relationships/image" Target="../media/image1.jpg"/><Relationship Id="rId5" Type="http://schemas.openxmlformats.org/officeDocument/2006/relationships/image" Target="../media/image2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hrome.google.com/webstore/detail/sexy-undo-close-tab/bcennaiejdjpomgmmohhpgnjlmpcjmbg?hl=en-US" TargetMode="External"/><Relationship Id="rId4" Type="http://schemas.openxmlformats.org/officeDocument/2006/relationships/image" Target="../media/image1.jpg"/><Relationship Id="rId5" Type="http://schemas.openxmlformats.org/officeDocument/2006/relationships/image" Target="../media/image2.png"/><Relationship Id="rId6" Type="http://schemas.openxmlformats.org/officeDocument/2006/relationships/image" Target="../media/image11.gif"/><Relationship Id="rId7" Type="http://schemas.openxmlformats.org/officeDocument/2006/relationships/image" Target="../media/image12.gif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hrome.google.com/webstore/detail/google-voice-search-hotwo/bepbmhgboaologfdajaanbcjmnhjmhfn/related" TargetMode="External"/><Relationship Id="rId4" Type="http://schemas.openxmlformats.org/officeDocument/2006/relationships/image" Target="../media/image1.jpg"/><Relationship Id="rId5" Type="http://schemas.openxmlformats.org/officeDocument/2006/relationships/image" Target="../media/image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hrome.google.com/webstore/detail/gmail-offline/ejidjjhkpiempkbhmpbfngldlkglhimk?utm_source=en-ha-na-us-bk-webstr" TargetMode="External"/><Relationship Id="rId4" Type="http://schemas.openxmlformats.org/officeDocument/2006/relationships/image" Target="../media/image1.jpg"/><Relationship Id="rId5" Type="http://schemas.openxmlformats.org/officeDocument/2006/relationships/image" Target="../media/image2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hrome.google.com/webstore/detail/tabcloud/npecfdijgoblfcgagoijgmgejmcpnhof?hl=en-US" TargetMode="External"/><Relationship Id="rId4" Type="http://schemas.openxmlformats.org/officeDocument/2006/relationships/image" Target="../media/image1.jpg"/><Relationship Id="rId5" Type="http://schemas.openxmlformats.org/officeDocument/2006/relationships/image" Target="../media/image2.png"/><Relationship Id="rId6" Type="http://schemas.openxmlformats.org/officeDocument/2006/relationships/image" Target="../media/image17.gif"/><Relationship Id="rId7" Type="http://schemas.openxmlformats.org/officeDocument/2006/relationships/image" Target="../media/image18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hrome.google.com/webstore/detail/clearly/iooicodkiihhpojmmeghjclgihfjdjhj?hl=en-US&amp;utm_source=chrome-ntp-launcher" TargetMode="External"/><Relationship Id="rId4" Type="http://schemas.openxmlformats.org/officeDocument/2006/relationships/image" Target="../media/image1.jpg"/><Relationship Id="rId5" Type="http://schemas.openxmlformats.org/officeDocument/2006/relationships/image" Target="../media/image2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317499" y="652573"/>
            <a:ext cx="8637591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-US" dirty="0" smtClean="0">
                <a:latin typeface="Righteous"/>
                <a:ea typeface="Righteous"/>
                <a:cs typeface="Righteous"/>
                <a:sym typeface="Righteous"/>
              </a:rPr>
              <a:t>20 Awesome </a:t>
            </a:r>
            <a:r>
              <a:rPr lang="en" dirty="0" smtClean="0">
                <a:latin typeface="Righteous"/>
                <a:ea typeface="Righteous"/>
                <a:cs typeface="Righteous"/>
                <a:sym typeface="Righteous"/>
              </a:rPr>
              <a:t>Chrome</a:t>
            </a:r>
            <a:endParaRPr lang="en" dirty="0">
              <a:latin typeface="Righteous"/>
              <a:ea typeface="Righteous"/>
              <a:cs typeface="Righteous"/>
              <a:sym typeface="Righteous"/>
            </a:endParaRPr>
          </a:p>
          <a:p>
            <a:pPr>
              <a:buNone/>
            </a:pPr>
            <a:r>
              <a:rPr lang="en" dirty="0">
                <a:latin typeface="Righteous"/>
                <a:ea typeface="Righteous"/>
                <a:cs typeface="Righteous"/>
                <a:sym typeface="Righteous"/>
              </a:rPr>
              <a:t>Apps </a:t>
            </a:r>
            <a:r>
              <a:rPr lang="en-US" dirty="0">
                <a:latin typeface="Righteous"/>
                <a:ea typeface="Righteous"/>
                <a:cs typeface="Righteous"/>
                <a:sym typeface="Righteous"/>
              </a:rPr>
              <a:t>&amp;</a:t>
            </a:r>
            <a:r>
              <a:rPr lang="en" dirty="0" smtClean="0">
                <a:latin typeface="Righteous"/>
                <a:ea typeface="Righteous"/>
                <a:cs typeface="Righteous"/>
                <a:sym typeface="Righteous"/>
              </a:rPr>
              <a:t> </a:t>
            </a:r>
            <a:r>
              <a:rPr lang="en" dirty="0">
                <a:latin typeface="Righteous"/>
                <a:ea typeface="Righteous"/>
                <a:cs typeface="Righteous"/>
                <a:sym typeface="Righteous"/>
              </a:rPr>
              <a:t>Extensions 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55375" y="2478462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Original </a:t>
            </a:r>
            <a:r>
              <a:rPr lang="en-US" sz="3200" b="1" dirty="0" smtClean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ideas</a:t>
            </a:r>
            <a:r>
              <a:rPr lang="en-US" sz="3200" b="1" dirty="0" smtClean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 </a:t>
            </a:r>
            <a:r>
              <a:rPr lang="en-US" sz="3200" b="1" dirty="0" smtClean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by Stacy Behmer</a:t>
            </a:r>
            <a:r>
              <a:rPr lang="en-US" dirty="0" smtClean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, </a:t>
            </a:r>
            <a:endParaRPr lang="en-US" dirty="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  <a:p>
            <a:pPr>
              <a:buNone/>
            </a:pPr>
            <a:r>
              <a:rPr lang="en-US" dirty="0" smtClean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With additions</a:t>
            </a:r>
            <a:r>
              <a:rPr lang="en-US" dirty="0" smtClean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 </a:t>
            </a:r>
            <a:r>
              <a:rPr lang="en-US" dirty="0" smtClean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by Diane Royer</a:t>
            </a:r>
            <a:endParaRPr lang="en" dirty="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</p:txBody>
      </p:sp>
      <p:pic>
        <p:nvPicPr>
          <p:cNvPr id="25" name="Shape 2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900391" y="4395963"/>
            <a:ext cx="2054699" cy="239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26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6938491" y="4736374"/>
            <a:ext cx="1963849" cy="1880325"/>
          </a:xfrm>
          <a:prstGeom prst="rect">
            <a:avLst/>
          </a:prstGeom>
        </p:spPr>
      </p:pic>
      <p:sp>
        <p:nvSpPr>
          <p:cNvPr id="27" name="Shape 27"/>
          <p:cNvSpPr txBox="1"/>
          <p:nvPr/>
        </p:nvSpPr>
        <p:spPr>
          <a:xfrm>
            <a:off x="0" y="4628977"/>
            <a:ext cx="4740300" cy="2402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buNone/>
            </a:pPr>
            <a:r>
              <a:rPr lang="en" sz="1800" b="1" dirty="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Stacy Behmer</a:t>
            </a:r>
          </a:p>
          <a:p>
            <a:pPr lvl="0" rtl="0">
              <a:lnSpc>
                <a:spcPct val="115000"/>
              </a:lnSpc>
              <a:buNone/>
            </a:pPr>
            <a:r>
              <a:rPr lang="en" sz="1200" dirty="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Google Apps Certified Trainer, </a:t>
            </a:r>
          </a:p>
          <a:p>
            <a:pPr lvl="0" rtl="0">
              <a:lnSpc>
                <a:spcPct val="115000"/>
              </a:lnSpc>
              <a:buNone/>
            </a:pPr>
            <a:r>
              <a:rPr lang="en" sz="1200" dirty="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Google Apps Certified Teacher</a:t>
            </a:r>
          </a:p>
          <a:p>
            <a:pPr lvl="0" rtl="0">
              <a:lnSpc>
                <a:spcPct val="115000"/>
              </a:lnSpc>
              <a:buNone/>
            </a:pPr>
            <a:r>
              <a:rPr lang="en" sz="1200" dirty="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Coordinator of Digital Learning, Grant Wood AEA</a:t>
            </a:r>
          </a:p>
          <a:p>
            <a:pPr lvl="0" rtl="0">
              <a:lnSpc>
                <a:spcPct val="115000"/>
              </a:lnSpc>
              <a:buNone/>
            </a:pPr>
            <a:r>
              <a:rPr lang="en" sz="1200" dirty="0">
                <a:solidFill>
                  <a:srgbClr val="4E7DBF"/>
                </a:solidFill>
                <a:latin typeface="Calibri"/>
                <a:ea typeface="Calibri"/>
                <a:cs typeface="Calibri"/>
                <a:sym typeface="Calibri"/>
              </a:rPr>
              <a:t>sbehmer@gwaea.org, sbehmer@gmail.com</a:t>
            </a:r>
          </a:p>
          <a:p>
            <a:pPr lvl="0" rtl="0">
              <a:lnSpc>
                <a:spcPct val="115000"/>
              </a:lnSpc>
              <a:buNone/>
            </a:pPr>
            <a:r>
              <a:rPr lang="en" sz="1200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Google+</a:t>
            </a:r>
          </a:p>
          <a:p>
            <a:pPr lvl="0" rtl="0">
              <a:lnSpc>
                <a:spcPct val="115000"/>
              </a:lnSpc>
              <a:buNone/>
            </a:pPr>
            <a:r>
              <a:rPr lang="en" sz="1200" dirty="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Google Voice: </a:t>
            </a:r>
            <a:r>
              <a:rPr lang="en" sz="1200" u="sng" dirty="0">
                <a:solidFill>
                  <a:srgbClr val="0033BB"/>
                </a:solidFill>
                <a:latin typeface="Calibri"/>
                <a:ea typeface="Calibri"/>
                <a:cs typeface="Calibri"/>
                <a:sym typeface="Calibri"/>
              </a:rPr>
              <a:t>319.</a:t>
            </a:r>
            <a:r>
              <a:rPr lang="en" sz="1200" u="sng" dirty="0">
                <a:solidFill>
                  <a:srgbClr val="0033BB"/>
                </a:solidFill>
                <a:latin typeface="Trebuchet MS"/>
                <a:ea typeface="Trebuchet MS"/>
                <a:cs typeface="Trebuchet MS"/>
                <a:sym typeface="Trebuchet MS"/>
              </a:rPr>
              <a:t>438.2317</a:t>
            </a:r>
          </a:p>
          <a:p>
            <a:pPr lvl="0" rtl="0">
              <a:lnSpc>
                <a:spcPct val="115000"/>
              </a:lnSpc>
              <a:buNone/>
            </a:pPr>
            <a:r>
              <a:rPr lang="en" sz="1200" dirty="0">
                <a:solidFill>
                  <a:srgbClr val="444444"/>
                </a:solidFill>
                <a:latin typeface="Trebuchet MS"/>
                <a:ea typeface="Trebuchet MS"/>
                <a:cs typeface="Trebuchet MS"/>
                <a:sym typeface="Trebuchet MS"/>
              </a:rPr>
              <a:t>Twitter: </a:t>
            </a:r>
            <a:r>
              <a:rPr lang="en" sz="1200" dirty="0">
                <a:solidFill>
                  <a:srgbClr val="4E7DBF"/>
                </a:solidFill>
                <a:latin typeface="Trebuchet MS"/>
                <a:ea typeface="Trebuchet MS"/>
                <a:cs typeface="Trebuchet MS"/>
                <a:sym typeface="Trebuchet MS"/>
                <a:hlinkClick r:id="rId7"/>
              </a:rPr>
              <a:t>sbehmer</a:t>
            </a:r>
          </a:p>
        </p:txBody>
      </p:sp>
      <p:pic>
        <p:nvPicPr>
          <p:cNvPr id="28" name="Shape 28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2572671" y="4628977"/>
            <a:ext cx="963742" cy="925829"/>
          </a:xfrm>
          <a:prstGeom prst="rect">
            <a:avLst/>
          </a:prstGeom>
        </p:spPr>
      </p:pic>
      <p:pic>
        <p:nvPicPr>
          <p:cNvPr id="29" name="Shape 29"/>
          <p:cNvPicPr preferRelativeResize="0"/>
          <p:nvPr/>
        </p:nvPicPr>
        <p:blipFill>
          <a:blip r:embed="rId9"/>
          <a:stretch>
            <a:fillRect/>
          </a:stretch>
        </p:blipFill>
        <p:spPr>
          <a:xfrm>
            <a:off x="3765742" y="4824284"/>
            <a:ext cx="1066058" cy="76899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u="sng" dirty="0" smtClean="0">
                <a:solidFill>
                  <a:schemeClr val="hlink"/>
                </a:solidFill>
                <a:latin typeface="Righteous"/>
                <a:ea typeface="Righteous"/>
                <a:cs typeface="Righteous"/>
                <a:sym typeface="Righteous"/>
                <a:hlinkClick r:id="rId3"/>
              </a:rPr>
              <a:t>PowToon</a:t>
            </a:r>
            <a:r>
              <a:rPr lang="en-US" u="sng" dirty="0" smtClean="0">
                <a:solidFill>
                  <a:schemeClr val="hlink"/>
                </a:solidFill>
                <a:latin typeface="Righteous"/>
                <a:ea typeface="Righteous"/>
                <a:cs typeface="Righteous"/>
                <a:sym typeface="Righteous"/>
                <a:hlinkClick r:id="rId3"/>
              </a:rPr>
              <a:t> Edu</a:t>
            </a:r>
            <a:endParaRPr lang="en" u="sng" dirty="0">
              <a:solidFill>
                <a:schemeClr val="hlink"/>
              </a:solidFill>
              <a:latin typeface="Righteous"/>
              <a:ea typeface="Righteous"/>
              <a:cs typeface="Righteous"/>
              <a:sym typeface="Righteous"/>
              <a:hlinkClick r:id="rId3"/>
            </a:endParaRPr>
          </a:p>
        </p:txBody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457200" y="1592450"/>
            <a:ext cx="8229600" cy="1012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Create presentations and animated videos (saves in Google Drive)</a:t>
            </a:r>
          </a:p>
        </p:txBody>
      </p:sp>
      <p:grpSp>
        <p:nvGrpSpPr>
          <p:cNvPr id="299" name="Shape 299"/>
          <p:cNvGrpSpPr/>
          <p:nvPr/>
        </p:nvGrpSpPr>
        <p:grpSpPr>
          <a:xfrm>
            <a:off x="7024850" y="4319396"/>
            <a:ext cx="2054699" cy="2394624"/>
            <a:chOff x="7024850" y="4319396"/>
            <a:chExt cx="2054699" cy="2394624"/>
          </a:xfrm>
        </p:grpSpPr>
        <p:pic>
          <p:nvPicPr>
            <p:cNvPr id="300" name="Shape 300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>
              <a:off x="7024850" y="4319396"/>
              <a:ext cx="2054699" cy="2394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1" name="Shape 301"/>
            <p:cNvPicPr preferRelativeResize="0"/>
            <p:nvPr/>
          </p:nvPicPr>
          <p:blipFill>
            <a:blip r:embed="rId5"/>
            <a:stretch>
              <a:fillRect/>
            </a:stretch>
          </p:blipFill>
          <p:spPr>
            <a:xfrm>
              <a:off x="7131600" y="4748525"/>
              <a:ext cx="1795549" cy="1739200"/>
            </a:xfrm>
            <a:prstGeom prst="rect">
              <a:avLst/>
            </a:prstGeom>
          </p:spPr>
        </p:pic>
        <p:sp>
          <p:nvSpPr>
            <p:cNvPr id="302" name="Shape 302"/>
            <p:cNvSpPr txBox="1"/>
            <p:nvPr/>
          </p:nvSpPr>
          <p:spPr>
            <a:xfrm>
              <a:off x="7676600" y="5254825"/>
              <a:ext cx="751200" cy="726600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buNone/>
              </a:pPr>
              <a:r>
                <a:rPr lang="en-US" sz="3000" b="1" dirty="0">
                  <a:latin typeface="Righteous"/>
                  <a:ea typeface="Righteous"/>
                  <a:cs typeface="Righteous"/>
                  <a:sym typeface="Righteous"/>
                </a:rPr>
                <a:t>8</a:t>
              </a:r>
              <a:endParaRPr lang="en" sz="3000" b="1" dirty="0">
                <a:latin typeface="Righteous"/>
                <a:ea typeface="Righteous"/>
                <a:cs typeface="Righteous"/>
                <a:sym typeface="Righteous"/>
              </a:endParaRPr>
            </a:p>
          </p:txBody>
        </p:sp>
      </p:grpSp>
      <p:pic>
        <p:nvPicPr>
          <p:cNvPr id="303" name="Shape 303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779787" y="3143180"/>
            <a:ext cx="693103" cy="72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Shape 304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2127375" y="3235725"/>
            <a:ext cx="4534975" cy="287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u="sng" dirty="0">
                <a:solidFill>
                  <a:schemeClr val="hlink"/>
                </a:solidFill>
                <a:latin typeface="Righteous"/>
                <a:ea typeface="Righteous"/>
                <a:cs typeface="Righteous"/>
                <a:sym typeface="Righteous"/>
                <a:hlinkClick r:id="rId3"/>
              </a:rPr>
              <a:t>Silver Bird</a:t>
            </a:r>
          </a:p>
        </p:txBody>
      </p:sp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98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Tweet and check Twitter from your browser</a:t>
            </a:r>
          </a:p>
        </p:txBody>
      </p:sp>
      <p:grpSp>
        <p:nvGrpSpPr>
          <p:cNvPr id="463" name="Shape 463"/>
          <p:cNvGrpSpPr/>
          <p:nvPr/>
        </p:nvGrpSpPr>
        <p:grpSpPr>
          <a:xfrm>
            <a:off x="7024850" y="4319396"/>
            <a:ext cx="2054699" cy="2394624"/>
            <a:chOff x="7024850" y="4319396"/>
            <a:chExt cx="2054699" cy="2394624"/>
          </a:xfrm>
        </p:grpSpPr>
        <p:pic>
          <p:nvPicPr>
            <p:cNvPr id="464" name="Shape 464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>
              <a:off x="7024850" y="4319396"/>
              <a:ext cx="2054699" cy="2394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5" name="Shape 465"/>
            <p:cNvPicPr preferRelativeResize="0"/>
            <p:nvPr/>
          </p:nvPicPr>
          <p:blipFill>
            <a:blip r:embed="rId5"/>
            <a:stretch>
              <a:fillRect/>
            </a:stretch>
          </p:blipFill>
          <p:spPr>
            <a:xfrm>
              <a:off x="7131600" y="4748525"/>
              <a:ext cx="1795549" cy="1739200"/>
            </a:xfrm>
            <a:prstGeom prst="rect">
              <a:avLst/>
            </a:prstGeom>
          </p:spPr>
        </p:pic>
        <p:sp>
          <p:nvSpPr>
            <p:cNvPr id="466" name="Shape 466"/>
            <p:cNvSpPr txBox="1"/>
            <p:nvPr/>
          </p:nvSpPr>
          <p:spPr>
            <a:xfrm>
              <a:off x="7676600" y="5254825"/>
              <a:ext cx="751200" cy="726600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buNone/>
              </a:pPr>
              <a:r>
                <a:rPr lang="en-US" sz="3000" b="1" dirty="0">
                  <a:latin typeface="Righteous"/>
                  <a:ea typeface="Righteous"/>
                  <a:cs typeface="Righteous"/>
                  <a:sym typeface="Righteous"/>
                </a:rPr>
                <a:t>9</a:t>
              </a:r>
              <a:endParaRPr lang="en" sz="3000" b="1" dirty="0">
                <a:latin typeface="Righteous"/>
                <a:ea typeface="Righteous"/>
                <a:cs typeface="Righteous"/>
                <a:sym typeface="Righteous"/>
              </a:endParaRPr>
            </a:p>
          </p:txBody>
        </p:sp>
      </p:grpSp>
      <p:pic>
        <p:nvPicPr>
          <p:cNvPr id="467" name="Shape 467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850389" y="2767354"/>
            <a:ext cx="542925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Shape 468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1393325" y="3382150"/>
            <a:ext cx="5275475" cy="303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Shape 469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8138850" y="463200"/>
            <a:ext cx="782900" cy="81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u="sng">
                <a:solidFill>
                  <a:schemeClr val="hlink"/>
                </a:solidFill>
                <a:latin typeface="Righteous"/>
                <a:ea typeface="Righteous"/>
                <a:cs typeface="Righteous"/>
                <a:sym typeface="Righteous"/>
                <a:hlinkClick r:id="rId3"/>
              </a:rPr>
              <a:t>Black Menu</a:t>
            </a:r>
          </a:p>
        </p:txBody>
      </p:sp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821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Get quick access to your Google Apps at one time</a:t>
            </a:r>
          </a:p>
        </p:txBody>
      </p:sp>
      <p:grpSp>
        <p:nvGrpSpPr>
          <p:cNvPr id="490" name="Shape 490"/>
          <p:cNvGrpSpPr/>
          <p:nvPr/>
        </p:nvGrpSpPr>
        <p:grpSpPr>
          <a:xfrm>
            <a:off x="7024850" y="4319396"/>
            <a:ext cx="2054699" cy="2394624"/>
            <a:chOff x="7024850" y="4319396"/>
            <a:chExt cx="2054699" cy="2394624"/>
          </a:xfrm>
        </p:grpSpPr>
        <p:pic>
          <p:nvPicPr>
            <p:cNvPr id="491" name="Shape 491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>
              <a:off x="7024850" y="4319396"/>
              <a:ext cx="2054699" cy="2394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2" name="Shape 492"/>
            <p:cNvPicPr preferRelativeResize="0"/>
            <p:nvPr/>
          </p:nvPicPr>
          <p:blipFill>
            <a:blip r:embed="rId5"/>
            <a:stretch>
              <a:fillRect/>
            </a:stretch>
          </p:blipFill>
          <p:spPr>
            <a:xfrm>
              <a:off x="7131600" y="4748525"/>
              <a:ext cx="1795549" cy="1739200"/>
            </a:xfrm>
            <a:prstGeom prst="rect">
              <a:avLst/>
            </a:prstGeom>
          </p:spPr>
        </p:pic>
        <p:sp>
          <p:nvSpPr>
            <p:cNvPr id="493" name="Shape 493"/>
            <p:cNvSpPr txBox="1"/>
            <p:nvPr/>
          </p:nvSpPr>
          <p:spPr>
            <a:xfrm>
              <a:off x="7676600" y="5254825"/>
              <a:ext cx="751200" cy="726600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buNone/>
              </a:pPr>
              <a:r>
                <a:rPr lang="en-US" sz="3000" b="1" dirty="0" smtClean="0">
                  <a:latin typeface="Righteous"/>
                  <a:ea typeface="Righteous"/>
                  <a:cs typeface="Righteous"/>
                  <a:sym typeface="Righteous"/>
                </a:rPr>
                <a:t>10</a:t>
              </a:r>
              <a:endParaRPr lang="en" sz="3000" b="1" dirty="0">
                <a:latin typeface="Righteous"/>
                <a:ea typeface="Righteous"/>
                <a:cs typeface="Righteous"/>
                <a:sym typeface="Righteous"/>
              </a:endParaRPr>
            </a:p>
          </p:txBody>
        </p:sp>
      </p:grpSp>
      <p:pic>
        <p:nvPicPr>
          <p:cNvPr id="494" name="Shape 494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1472282" y="3253002"/>
            <a:ext cx="5411480" cy="3264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Shape 495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683487" y="2988787"/>
            <a:ext cx="647708" cy="592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Shape 496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8138850" y="463200"/>
            <a:ext cx="782900" cy="81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Shape 527"/>
          <p:cNvGrpSpPr/>
          <p:nvPr/>
        </p:nvGrpSpPr>
        <p:grpSpPr>
          <a:xfrm>
            <a:off x="7024850" y="4319396"/>
            <a:ext cx="2054699" cy="2394624"/>
            <a:chOff x="7024850" y="4319396"/>
            <a:chExt cx="2054699" cy="2394624"/>
          </a:xfrm>
        </p:grpSpPr>
        <p:pic>
          <p:nvPicPr>
            <p:cNvPr id="528" name="Shape 528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>
              <a:off x="7024850" y="4319396"/>
              <a:ext cx="2054699" cy="2394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9" name="Shape 529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>
              <a:off x="7131600" y="4748525"/>
              <a:ext cx="1795549" cy="1739200"/>
            </a:xfrm>
            <a:prstGeom prst="rect">
              <a:avLst/>
            </a:prstGeom>
          </p:spPr>
        </p:pic>
        <p:sp>
          <p:nvSpPr>
            <p:cNvPr id="530" name="Shape 530"/>
            <p:cNvSpPr txBox="1"/>
            <p:nvPr/>
          </p:nvSpPr>
          <p:spPr>
            <a:xfrm>
              <a:off x="7676600" y="5254825"/>
              <a:ext cx="751200" cy="726600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buNone/>
              </a:pPr>
              <a:r>
                <a:rPr lang="en" sz="3000" b="1">
                  <a:latin typeface="Righteous"/>
                  <a:ea typeface="Righteous"/>
                  <a:cs typeface="Righteous"/>
                  <a:sym typeface="Righteous"/>
                </a:rPr>
                <a:t>39</a:t>
              </a:r>
            </a:p>
          </p:txBody>
        </p:sp>
      </p:grpSp>
      <p:grpSp>
        <p:nvGrpSpPr>
          <p:cNvPr id="531" name="Shape 531"/>
          <p:cNvGrpSpPr/>
          <p:nvPr/>
        </p:nvGrpSpPr>
        <p:grpSpPr>
          <a:xfrm>
            <a:off x="7024850" y="4319396"/>
            <a:ext cx="2054699" cy="2394624"/>
            <a:chOff x="7024850" y="4319396"/>
            <a:chExt cx="2054699" cy="2394624"/>
          </a:xfrm>
        </p:grpSpPr>
        <p:pic>
          <p:nvPicPr>
            <p:cNvPr id="532" name="Shape 532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>
              <a:off x="7024850" y="4319396"/>
              <a:ext cx="2054699" cy="2394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3" name="Shape 533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>
              <a:off x="7131600" y="4748525"/>
              <a:ext cx="1795549" cy="1739200"/>
            </a:xfrm>
            <a:prstGeom prst="rect">
              <a:avLst/>
            </a:prstGeom>
          </p:spPr>
        </p:pic>
        <p:sp>
          <p:nvSpPr>
            <p:cNvPr id="534" name="Shape 534"/>
            <p:cNvSpPr txBox="1"/>
            <p:nvPr/>
          </p:nvSpPr>
          <p:spPr>
            <a:xfrm>
              <a:off x="7676600" y="5254825"/>
              <a:ext cx="751200" cy="726600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buNone/>
              </a:pPr>
              <a:r>
                <a:rPr lang="en-US" sz="3000" b="1" dirty="0" smtClean="0">
                  <a:latin typeface="Righteous"/>
                  <a:ea typeface="Righteous"/>
                  <a:cs typeface="Righteous"/>
                  <a:sym typeface="Righteous"/>
                </a:rPr>
                <a:t>11</a:t>
              </a:r>
              <a:endParaRPr lang="en" sz="3000" b="1" dirty="0">
                <a:latin typeface="Righteous"/>
                <a:ea typeface="Righteous"/>
                <a:cs typeface="Righteous"/>
                <a:sym typeface="Righteous"/>
              </a:endParaRPr>
            </a:p>
          </p:txBody>
        </p:sp>
      </p:grpSp>
      <p:sp>
        <p:nvSpPr>
          <p:cNvPr id="535" name="Shape 5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u="sng">
                <a:solidFill>
                  <a:schemeClr val="hlink"/>
                </a:solidFill>
                <a:latin typeface="Righteous"/>
                <a:ea typeface="Righteous"/>
                <a:cs typeface="Righteous"/>
                <a:sym typeface="Righteous"/>
                <a:hlinkClick r:id="rId5"/>
              </a:rPr>
              <a:t>AdBlock</a:t>
            </a:r>
          </a:p>
        </p:txBody>
      </p:sp>
      <p:sp>
        <p:nvSpPr>
          <p:cNvPr id="536" name="Shape 5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1194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Clr>
                <a:srgbClr val="000000"/>
              </a:buClr>
              <a:buSzPct val="36666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AdBlock for Chrome!  Block all advertisements on all web pages, even Facebook, Youtube</a:t>
            </a:r>
          </a:p>
          <a:p>
            <a:endParaRPr lang="en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7" name="Shape 537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8138850" y="463200"/>
            <a:ext cx="782900" cy="8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Shape 538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781200" y="2977650"/>
            <a:ext cx="5650750" cy="357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u="sng">
                <a:solidFill>
                  <a:schemeClr val="hlink"/>
                </a:solidFill>
                <a:latin typeface="Righteous"/>
                <a:ea typeface="Righteous"/>
                <a:cs typeface="Righteous"/>
                <a:sym typeface="Righteous"/>
                <a:hlinkClick r:id="rId3"/>
              </a:rPr>
              <a:t>Awesome Screenshot</a:t>
            </a:r>
          </a:p>
        </p:txBody>
      </p:sp>
      <p:sp>
        <p:nvSpPr>
          <p:cNvPr id="598" name="Shape 59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Take a quick screenshot and mark it up (saves to Google Drive)</a:t>
            </a:r>
          </a:p>
        </p:txBody>
      </p:sp>
      <p:grpSp>
        <p:nvGrpSpPr>
          <p:cNvPr id="599" name="Shape 599"/>
          <p:cNvGrpSpPr/>
          <p:nvPr/>
        </p:nvGrpSpPr>
        <p:grpSpPr>
          <a:xfrm>
            <a:off x="7024850" y="4319396"/>
            <a:ext cx="2054699" cy="2394624"/>
            <a:chOff x="7024850" y="4319396"/>
            <a:chExt cx="2054699" cy="2394624"/>
          </a:xfrm>
        </p:grpSpPr>
        <p:pic>
          <p:nvPicPr>
            <p:cNvPr id="600" name="Shape 600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>
              <a:off x="7024850" y="4319396"/>
              <a:ext cx="2054699" cy="2394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1" name="Shape 601"/>
            <p:cNvPicPr preferRelativeResize="0"/>
            <p:nvPr/>
          </p:nvPicPr>
          <p:blipFill>
            <a:blip r:embed="rId5"/>
            <a:stretch>
              <a:fillRect/>
            </a:stretch>
          </p:blipFill>
          <p:spPr>
            <a:xfrm>
              <a:off x="7131600" y="4748525"/>
              <a:ext cx="1795549" cy="1739200"/>
            </a:xfrm>
            <a:prstGeom prst="rect">
              <a:avLst/>
            </a:prstGeom>
          </p:spPr>
        </p:pic>
        <p:sp>
          <p:nvSpPr>
            <p:cNvPr id="602" name="Shape 602"/>
            <p:cNvSpPr txBox="1"/>
            <p:nvPr/>
          </p:nvSpPr>
          <p:spPr>
            <a:xfrm>
              <a:off x="7676600" y="5254825"/>
              <a:ext cx="751200" cy="726600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buNone/>
              </a:pPr>
              <a:r>
                <a:rPr lang="en-US" sz="3000" b="1" dirty="0" smtClean="0">
                  <a:latin typeface="Righteous"/>
                  <a:ea typeface="Righteous"/>
                  <a:cs typeface="Righteous"/>
                  <a:sym typeface="Righteous"/>
                </a:rPr>
                <a:t>12</a:t>
              </a:r>
              <a:endParaRPr lang="en" sz="3000" b="1" dirty="0">
                <a:latin typeface="Righteous"/>
                <a:ea typeface="Righteous"/>
                <a:cs typeface="Righteous"/>
                <a:sym typeface="Righteous"/>
              </a:endParaRPr>
            </a:p>
          </p:txBody>
        </p:sp>
      </p:grpSp>
      <p:pic>
        <p:nvPicPr>
          <p:cNvPr id="603" name="Shape 603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1766687" y="2995400"/>
            <a:ext cx="600075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Shape 604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260000" y="3828650"/>
            <a:ext cx="6622900" cy="267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Shape 605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8138850" y="463200"/>
            <a:ext cx="782900" cy="81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Shape 7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u="sng">
                <a:solidFill>
                  <a:schemeClr val="hlink"/>
                </a:solidFill>
                <a:latin typeface="Righteous"/>
                <a:ea typeface="Righteous"/>
                <a:cs typeface="Righteous"/>
                <a:sym typeface="Righteous"/>
                <a:hlinkClick r:id="rId3"/>
              </a:rPr>
              <a:t>VideoNot.es</a:t>
            </a:r>
          </a:p>
        </p:txBody>
      </p:sp>
      <p:sp>
        <p:nvSpPr>
          <p:cNvPr id="748" name="Shape 7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041799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Take notes right next to a YouTube video (saves to Google Drive)</a:t>
            </a:r>
          </a:p>
        </p:txBody>
      </p:sp>
      <p:grpSp>
        <p:nvGrpSpPr>
          <p:cNvPr id="749" name="Shape 749"/>
          <p:cNvGrpSpPr/>
          <p:nvPr/>
        </p:nvGrpSpPr>
        <p:grpSpPr>
          <a:xfrm>
            <a:off x="7024850" y="4319396"/>
            <a:ext cx="2054699" cy="2394624"/>
            <a:chOff x="7024850" y="4319396"/>
            <a:chExt cx="2054699" cy="2394624"/>
          </a:xfrm>
        </p:grpSpPr>
        <p:pic>
          <p:nvPicPr>
            <p:cNvPr id="750" name="Shape 750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>
              <a:off x="7024850" y="4319396"/>
              <a:ext cx="2054699" cy="2394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1" name="Shape 751"/>
            <p:cNvPicPr preferRelativeResize="0"/>
            <p:nvPr/>
          </p:nvPicPr>
          <p:blipFill>
            <a:blip r:embed="rId5"/>
            <a:stretch>
              <a:fillRect/>
            </a:stretch>
          </p:blipFill>
          <p:spPr>
            <a:xfrm>
              <a:off x="7131600" y="4748525"/>
              <a:ext cx="1795549" cy="1739200"/>
            </a:xfrm>
            <a:prstGeom prst="rect">
              <a:avLst/>
            </a:prstGeom>
          </p:spPr>
        </p:pic>
        <p:sp>
          <p:nvSpPr>
            <p:cNvPr id="752" name="Shape 752"/>
            <p:cNvSpPr txBox="1"/>
            <p:nvPr/>
          </p:nvSpPr>
          <p:spPr>
            <a:xfrm>
              <a:off x="7676600" y="5254825"/>
              <a:ext cx="751200" cy="726600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buNone/>
              </a:pPr>
              <a:r>
                <a:rPr lang="en-US" sz="3000" b="1" dirty="0" smtClean="0">
                  <a:latin typeface="Righteous"/>
                  <a:ea typeface="Righteous"/>
                  <a:cs typeface="Righteous"/>
                  <a:sym typeface="Righteous"/>
                </a:rPr>
                <a:t>13</a:t>
              </a:r>
              <a:endParaRPr lang="en" sz="3000" b="1" dirty="0">
                <a:latin typeface="Righteous"/>
                <a:ea typeface="Righteous"/>
                <a:cs typeface="Righteous"/>
                <a:sym typeface="Righteous"/>
              </a:endParaRPr>
            </a:p>
          </p:txBody>
        </p:sp>
      </p:grpSp>
      <p:pic>
        <p:nvPicPr>
          <p:cNvPr id="753" name="Shape 753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1044750" y="2925746"/>
            <a:ext cx="5705774" cy="352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4" name="Shape 754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312400" y="2743200"/>
            <a:ext cx="732349" cy="807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Shape 7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-US" u="sng" dirty="0" smtClean="0">
                <a:solidFill>
                  <a:schemeClr val="hlink"/>
                </a:solidFill>
                <a:latin typeface="Righteous"/>
                <a:ea typeface="Righteous"/>
                <a:cs typeface="Righteous"/>
                <a:sym typeface="Righteous"/>
                <a:hlinkClick r:id="rId3"/>
              </a:rPr>
              <a:t>Tab </a:t>
            </a:r>
            <a:r>
              <a:rPr lang="en-US" u="sng" dirty="0" smtClean="0">
                <a:solidFill>
                  <a:schemeClr val="hlink"/>
                </a:solidFill>
                <a:latin typeface="Righteous"/>
                <a:ea typeface="Righteous"/>
                <a:cs typeface="Righteous"/>
                <a:sym typeface="Righteous"/>
                <a:hlinkClick r:id="rId3"/>
              </a:rPr>
              <a:t>Scissors and </a:t>
            </a:r>
            <a:r>
              <a:rPr lang="en-US" u="sng" dirty="0" smtClean="0">
                <a:solidFill>
                  <a:schemeClr val="hlink"/>
                </a:solidFill>
                <a:latin typeface="Righteous"/>
                <a:ea typeface="Righteous"/>
                <a:cs typeface="Righteous"/>
                <a:sym typeface="Righteous"/>
                <a:hlinkClick r:id="rId3"/>
              </a:rPr>
              <a:t>also Tab Glue</a:t>
            </a:r>
            <a:endParaRPr lang="en" u="sng" dirty="0">
              <a:solidFill>
                <a:schemeClr val="hlink"/>
              </a:solidFill>
              <a:latin typeface="Righteous"/>
              <a:ea typeface="Righteous"/>
              <a:cs typeface="Righteous"/>
              <a:sym typeface="Righteous"/>
              <a:hlinkClick r:id="rId3"/>
            </a:endParaRPr>
          </a:p>
        </p:txBody>
      </p:sp>
      <p:sp>
        <p:nvSpPr>
          <p:cNvPr id="773" name="Shape 77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1485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Tab scissors splits the tab into 2 window at the selection point.  Tab Glue returns the windows into one screen</a:t>
            </a:r>
            <a:endParaRPr lang="en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74" name="Shape 774"/>
          <p:cNvGrpSpPr/>
          <p:nvPr/>
        </p:nvGrpSpPr>
        <p:grpSpPr>
          <a:xfrm>
            <a:off x="7024850" y="4319396"/>
            <a:ext cx="2054699" cy="2394624"/>
            <a:chOff x="7024850" y="4319396"/>
            <a:chExt cx="2054699" cy="2394624"/>
          </a:xfrm>
        </p:grpSpPr>
        <p:pic>
          <p:nvPicPr>
            <p:cNvPr id="775" name="Shape 775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>
              <a:off x="7024850" y="4319396"/>
              <a:ext cx="2054699" cy="2394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6" name="Shape 776"/>
            <p:cNvPicPr preferRelativeResize="0"/>
            <p:nvPr/>
          </p:nvPicPr>
          <p:blipFill>
            <a:blip r:embed="rId5"/>
            <a:stretch>
              <a:fillRect/>
            </a:stretch>
          </p:blipFill>
          <p:spPr>
            <a:xfrm>
              <a:off x="7131600" y="4748525"/>
              <a:ext cx="1795549" cy="1739200"/>
            </a:xfrm>
            <a:prstGeom prst="rect">
              <a:avLst/>
            </a:prstGeom>
          </p:spPr>
        </p:pic>
        <p:sp>
          <p:nvSpPr>
            <p:cNvPr id="777" name="Shape 777"/>
            <p:cNvSpPr txBox="1"/>
            <p:nvPr/>
          </p:nvSpPr>
          <p:spPr>
            <a:xfrm>
              <a:off x="7366000" y="5254825"/>
              <a:ext cx="1435100" cy="726600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buNone/>
              </a:pPr>
              <a:r>
                <a:rPr lang="en-US" sz="3000" b="1" dirty="0" smtClean="0">
                  <a:latin typeface="Righteous"/>
                  <a:ea typeface="Righteous"/>
                  <a:cs typeface="Righteous"/>
                  <a:sym typeface="Righteous"/>
                </a:rPr>
                <a:t>14 &amp;15</a:t>
              </a:r>
              <a:endParaRPr lang="en" sz="3000" b="1" dirty="0">
                <a:latin typeface="Righteous"/>
                <a:ea typeface="Righteous"/>
                <a:cs typeface="Righteous"/>
                <a:sym typeface="Righteous"/>
              </a:endParaRPr>
            </a:p>
          </p:txBody>
        </p:sp>
      </p:grpSp>
      <p:pic>
        <p:nvPicPr>
          <p:cNvPr id="778" name="Shape 778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8138850" y="463200"/>
            <a:ext cx="782900" cy="8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Screen Shot 2014-01-26 at 2.25.23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3401012"/>
            <a:ext cx="952500" cy="1122589"/>
          </a:xfrm>
          <a:prstGeom prst="rect">
            <a:avLst/>
          </a:prstGeom>
        </p:spPr>
      </p:pic>
      <p:pic>
        <p:nvPicPr>
          <p:cNvPr id="5" name="Picture 4" descr="Screen Shot 2014-01-26 at 2.25.28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4748525"/>
            <a:ext cx="1066800" cy="1324303"/>
          </a:xfrm>
          <a:prstGeom prst="rect">
            <a:avLst/>
          </a:prstGeom>
        </p:spPr>
      </p:pic>
      <p:pic>
        <p:nvPicPr>
          <p:cNvPr id="6" name="Picture 5" descr="Screen Shot 2014-01-26 at 2.26.18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899" y="3263900"/>
            <a:ext cx="5240455" cy="331522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Shape 8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u="sng">
                <a:solidFill>
                  <a:schemeClr val="hlink"/>
                </a:solidFill>
                <a:latin typeface="Righteous"/>
                <a:ea typeface="Righteous"/>
                <a:cs typeface="Righteous"/>
                <a:sym typeface="Righteous"/>
                <a:hlinkClick r:id="rId3"/>
              </a:rPr>
              <a:t>Voice Search</a:t>
            </a:r>
          </a:p>
        </p:txBody>
      </p:sp>
      <p:sp>
        <p:nvSpPr>
          <p:cNvPr id="875" name="Shape 875"/>
          <p:cNvSpPr txBox="1">
            <a:spLocks noGrp="1"/>
          </p:cNvSpPr>
          <p:nvPr>
            <p:ph type="body" idx="1"/>
          </p:nvPr>
        </p:nvSpPr>
        <p:spPr>
          <a:xfrm>
            <a:off x="457200" y="1616550"/>
            <a:ext cx="8008800" cy="1066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Fill in fields with speech by using the microphone.</a:t>
            </a:r>
          </a:p>
        </p:txBody>
      </p:sp>
      <p:grpSp>
        <p:nvGrpSpPr>
          <p:cNvPr id="876" name="Shape 876"/>
          <p:cNvGrpSpPr/>
          <p:nvPr/>
        </p:nvGrpSpPr>
        <p:grpSpPr>
          <a:xfrm>
            <a:off x="7024850" y="4381833"/>
            <a:ext cx="2054699" cy="2394624"/>
            <a:chOff x="7024850" y="4319396"/>
            <a:chExt cx="2054699" cy="2394624"/>
          </a:xfrm>
        </p:grpSpPr>
        <p:pic>
          <p:nvPicPr>
            <p:cNvPr id="877" name="Shape 877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>
              <a:off x="7024850" y="4319396"/>
              <a:ext cx="2054699" cy="2394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8" name="Shape 878"/>
            <p:cNvPicPr preferRelativeResize="0"/>
            <p:nvPr/>
          </p:nvPicPr>
          <p:blipFill>
            <a:blip r:embed="rId5"/>
            <a:stretch>
              <a:fillRect/>
            </a:stretch>
          </p:blipFill>
          <p:spPr>
            <a:xfrm>
              <a:off x="7131600" y="4748525"/>
              <a:ext cx="1795549" cy="1739200"/>
            </a:xfrm>
            <a:prstGeom prst="rect">
              <a:avLst/>
            </a:prstGeom>
          </p:spPr>
        </p:pic>
        <p:sp>
          <p:nvSpPr>
            <p:cNvPr id="879" name="Shape 879"/>
            <p:cNvSpPr txBox="1"/>
            <p:nvPr/>
          </p:nvSpPr>
          <p:spPr>
            <a:xfrm>
              <a:off x="7676600" y="5254825"/>
              <a:ext cx="751200" cy="726600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noAutofit/>
            </a:bodyPr>
            <a:lstStyle/>
            <a:p>
              <a:endParaRPr/>
            </a:p>
          </p:txBody>
        </p:sp>
      </p:grpSp>
      <p:pic>
        <p:nvPicPr>
          <p:cNvPr id="880" name="Shape 880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3121250" y="3671632"/>
            <a:ext cx="3404542" cy="2302829"/>
          </a:xfrm>
          <a:prstGeom prst="rect">
            <a:avLst/>
          </a:prstGeom>
        </p:spPr>
      </p:pic>
      <p:pic>
        <p:nvPicPr>
          <p:cNvPr id="881" name="Shape 881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231189" y="2771767"/>
            <a:ext cx="2890057" cy="1540890"/>
          </a:xfrm>
          <a:prstGeom prst="rect">
            <a:avLst/>
          </a:prstGeom>
        </p:spPr>
      </p:pic>
      <p:pic>
        <p:nvPicPr>
          <p:cNvPr id="882" name="Shape 882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8138850" y="463200"/>
            <a:ext cx="782900" cy="8113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676600" y="5451241"/>
            <a:ext cx="599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16</a:t>
            </a:r>
            <a:endParaRPr lang="en-US" sz="2800" b="1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Shape 8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-US" u="sng" dirty="0" smtClean="0">
                <a:solidFill>
                  <a:schemeClr val="hlink"/>
                </a:solidFill>
                <a:latin typeface="Righteous"/>
                <a:ea typeface="Righteous"/>
                <a:cs typeface="Righteous"/>
                <a:sym typeface="Righteous"/>
                <a:hlinkClick r:id="rId3"/>
              </a:rPr>
              <a:t>Kaizena</a:t>
            </a:r>
            <a:endParaRPr lang="en" u="sng" dirty="0">
              <a:solidFill>
                <a:schemeClr val="hlink"/>
              </a:solidFill>
              <a:latin typeface="Righteous"/>
              <a:ea typeface="Righteous"/>
              <a:cs typeface="Righteous"/>
              <a:sym typeface="Righteous"/>
              <a:hlinkClick r:id="rId3"/>
            </a:endParaRPr>
          </a:p>
        </p:txBody>
      </p:sp>
      <p:sp>
        <p:nvSpPr>
          <p:cNvPr id="875" name="Shape 875"/>
          <p:cNvSpPr txBox="1">
            <a:spLocks noGrp="1"/>
          </p:cNvSpPr>
          <p:nvPr>
            <p:ph type="body" idx="1"/>
          </p:nvPr>
        </p:nvSpPr>
        <p:spPr>
          <a:xfrm>
            <a:off x="457200" y="1616550"/>
            <a:ext cx="8008800" cy="1066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Highlight text and give feedback orally to students</a:t>
            </a:r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76" name="Shape 876"/>
          <p:cNvGrpSpPr/>
          <p:nvPr/>
        </p:nvGrpSpPr>
        <p:grpSpPr>
          <a:xfrm>
            <a:off x="7024850" y="4381833"/>
            <a:ext cx="2054699" cy="2394624"/>
            <a:chOff x="7024850" y="4319396"/>
            <a:chExt cx="2054699" cy="2394624"/>
          </a:xfrm>
        </p:grpSpPr>
        <p:pic>
          <p:nvPicPr>
            <p:cNvPr id="877" name="Shape 877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>
              <a:off x="7024850" y="4319396"/>
              <a:ext cx="2054699" cy="2394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8" name="Shape 878"/>
            <p:cNvPicPr preferRelativeResize="0"/>
            <p:nvPr/>
          </p:nvPicPr>
          <p:blipFill>
            <a:blip r:embed="rId5"/>
            <a:stretch>
              <a:fillRect/>
            </a:stretch>
          </p:blipFill>
          <p:spPr>
            <a:xfrm>
              <a:off x="7131600" y="4748525"/>
              <a:ext cx="1795549" cy="1739200"/>
            </a:xfrm>
            <a:prstGeom prst="rect">
              <a:avLst/>
            </a:prstGeom>
          </p:spPr>
        </p:pic>
        <p:sp>
          <p:nvSpPr>
            <p:cNvPr id="879" name="Shape 879"/>
            <p:cNvSpPr txBox="1"/>
            <p:nvPr/>
          </p:nvSpPr>
          <p:spPr>
            <a:xfrm>
              <a:off x="7676600" y="5254825"/>
              <a:ext cx="751200" cy="726600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noAutofit/>
            </a:bodyPr>
            <a:lstStyle/>
            <a:p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676600" y="5451241"/>
            <a:ext cx="599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17</a:t>
            </a:r>
            <a:endParaRPr lang="en-US" sz="2800" b="1" dirty="0"/>
          </a:p>
        </p:txBody>
      </p:sp>
      <p:pic>
        <p:nvPicPr>
          <p:cNvPr id="3" name="Picture 2" descr="Screen Shot 2014-01-26 at 3.42.18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72" y="3332727"/>
            <a:ext cx="1041400" cy="825500"/>
          </a:xfrm>
          <a:prstGeom prst="rect">
            <a:avLst/>
          </a:prstGeom>
        </p:spPr>
      </p:pic>
      <p:pic>
        <p:nvPicPr>
          <p:cNvPr id="4" name="Picture 3" descr="Screen Shot 2014-01-26 at 3.38.23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812" y="3038176"/>
            <a:ext cx="5541198" cy="349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24958"/>
      </p:ext>
    </p:extLst>
  </p:cSld>
  <p:clrMapOvr>
    <a:masterClrMapping/>
  </p:clrMapOvr>
  <p:transition xmlns:p14="http://schemas.microsoft.com/office/powerpoint/2010/main"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Shape 8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-US" u="sng" dirty="0" smtClean="0">
                <a:solidFill>
                  <a:schemeClr val="hlink"/>
                </a:solidFill>
                <a:latin typeface="Righteous"/>
                <a:ea typeface="Righteous"/>
                <a:cs typeface="Righteous"/>
                <a:sym typeface="Righteous"/>
                <a:hlinkClick r:id="rId3"/>
              </a:rPr>
              <a:t>Evernote Web  </a:t>
            </a:r>
            <a:endParaRPr lang="en" u="sng" dirty="0">
              <a:solidFill>
                <a:schemeClr val="hlink"/>
              </a:solidFill>
              <a:latin typeface="Righteous"/>
              <a:ea typeface="Righteous"/>
              <a:cs typeface="Righteous"/>
              <a:sym typeface="Righteous"/>
              <a:hlinkClick r:id="rId3"/>
            </a:endParaRPr>
          </a:p>
        </p:txBody>
      </p:sp>
      <p:sp>
        <p:nvSpPr>
          <p:cNvPr id="875" name="Shape 875"/>
          <p:cNvSpPr txBox="1">
            <a:spLocks noGrp="1"/>
          </p:cNvSpPr>
          <p:nvPr>
            <p:ph type="body" idx="1"/>
          </p:nvPr>
        </p:nvSpPr>
        <p:spPr>
          <a:xfrm>
            <a:off x="457200" y="1616550"/>
            <a:ext cx="8008800" cy="1066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Save all of your ideas and experiences in </a:t>
            </a:r>
            <a:r>
              <a:rPr lang="en-US" dirty="0" err="1" smtClean="0">
                <a:latin typeface="Calibri"/>
                <a:ea typeface="Calibri"/>
                <a:cs typeface="Calibri"/>
                <a:sym typeface="Calibri"/>
              </a:rPr>
              <a:t>Evernote</a:t>
            </a:r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, then access the, on every computer and smart phone you use.</a:t>
            </a:r>
            <a:endParaRPr lang="en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76" name="Shape 876"/>
          <p:cNvGrpSpPr/>
          <p:nvPr/>
        </p:nvGrpSpPr>
        <p:grpSpPr>
          <a:xfrm>
            <a:off x="7024850" y="4381833"/>
            <a:ext cx="2054699" cy="2394624"/>
            <a:chOff x="7024850" y="4319396"/>
            <a:chExt cx="2054699" cy="2394624"/>
          </a:xfrm>
        </p:grpSpPr>
        <p:pic>
          <p:nvPicPr>
            <p:cNvPr id="877" name="Shape 877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>
              <a:off x="7024850" y="4319396"/>
              <a:ext cx="2054699" cy="2394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8" name="Shape 878"/>
            <p:cNvPicPr preferRelativeResize="0"/>
            <p:nvPr/>
          </p:nvPicPr>
          <p:blipFill>
            <a:blip r:embed="rId5"/>
            <a:stretch>
              <a:fillRect/>
            </a:stretch>
          </p:blipFill>
          <p:spPr>
            <a:xfrm>
              <a:off x="7131600" y="4748525"/>
              <a:ext cx="1795549" cy="1739200"/>
            </a:xfrm>
            <a:prstGeom prst="rect">
              <a:avLst/>
            </a:prstGeom>
          </p:spPr>
        </p:pic>
        <p:sp>
          <p:nvSpPr>
            <p:cNvPr id="879" name="Shape 879"/>
            <p:cNvSpPr txBox="1"/>
            <p:nvPr/>
          </p:nvSpPr>
          <p:spPr>
            <a:xfrm>
              <a:off x="7676600" y="5254825"/>
              <a:ext cx="751200" cy="726600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noAutofit/>
            </a:bodyPr>
            <a:lstStyle/>
            <a:p>
              <a:endParaRPr/>
            </a:p>
          </p:txBody>
        </p:sp>
      </p:grpSp>
      <p:pic>
        <p:nvPicPr>
          <p:cNvPr id="882" name="Shape 882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8138850" y="463200"/>
            <a:ext cx="782900" cy="8113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676600" y="5451241"/>
            <a:ext cx="599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18</a:t>
            </a:r>
            <a:endParaRPr lang="en-US" sz="2800" b="1" dirty="0"/>
          </a:p>
        </p:txBody>
      </p:sp>
      <p:pic>
        <p:nvPicPr>
          <p:cNvPr id="5" name="Picture 4" descr="Screen Shot 2014-01-26 at 3.47.45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97" y="3581733"/>
            <a:ext cx="876300" cy="800100"/>
          </a:xfrm>
          <a:prstGeom prst="rect">
            <a:avLst/>
          </a:prstGeom>
        </p:spPr>
      </p:pic>
      <p:pic>
        <p:nvPicPr>
          <p:cNvPr id="6" name="Picture 5" descr="Screen Shot 2014-01-26 at 3.48.21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11" y="3347685"/>
            <a:ext cx="5158539" cy="292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57901"/>
      </p:ext>
    </p:extLst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749225" y="111373"/>
            <a:ext cx="7709100" cy="750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sz="3600" dirty="0" smtClean="0"/>
              <a:t>Chrome – it’s the way to go</a:t>
            </a:r>
            <a:endParaRPr sz="3600" dirty="0"/>
          </a:p>
        </p:txBody>
      </p:sp>
      <p:sp>
        <p:nvSpPr>
          <p:cNvPr id="36" name="Shape 36"/>
          <p:cNvSpPr/>
          <p:nvPr/>
        </p:nvSpPr>
        <p:spPr>
          <a:xfrm>
            <a:off x="1963200" y="1089850"/>
            <a:ext cx="5258099" cy="5658300"/>
          </a:xfrm>
          <a:prstGeom prst="rect">
            <a:avLst/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37" name="Shape 3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190750" y="1328737"/>
            <a:ext cx="4762500" cy="511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Shape 874"/>
          <p:cNvSpPr txBox="1">
            <a:spLocks noGrp="1"/>
          </p:cNvSpPr>
          <p:nvPr>
            <p:ph type="title"/>
          </p:nvPr>
        </p:nvSpPr>
        <p:spPr>
          <a:xfrm>
            <a:off x="292099" y="274637"/>
            <a:ext cx="8787449" cy="84296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-US" u="sng" dirty="0" smtClean="0">
                <a:solidFill>
                  <a:schemeClr val="hlink"/>
                </a:solidFill>
                <a:latin typeface="Righteous"/>
                <a:ea typeface="Righteous"/>
                <a:cs typeface="Righteous"/>
                <a:sym typeface="Righteous"/>
                <a:hlinkClick r:id="rId3"/>
              </a:rPr>
              <a:t>Evernote Web Clipper (an Extension)</a:t>
            </a:r>
            <a:endParaRPr lang="en" u="sng" dirty="0">
              <a:solidFill>
                <a:schemeClr val="hlink"/>
              </a:solidFill>
              <a:latin typeface="Righteous"/>
              <a:ea typeface="Righteous"/>
              <a:cs typeface="Righteous"/>
              <a:sym typeface="Righteous"/>
              <a:hlinkClick r:id="rId3"/>
            </a:endParaRPr>
          </a:p>
        </p:txBody>
      </p:sp>
      <p:sp>
        <p:nvSpPr>
          <p:cNvPr id="875" name="Shape 875"/>
          <p:cNvSpPr txBox="1">
            <a:spLocks noGrp="1"/>
          </p:cNvSpPr>
          <p:nvPr>
            <p:ph type="body" idx="1"/>
          </p:nvPr>
        </p:nvSpPr>
        <p:spPr>
          <a:xfrm>
            <a:off x="419000" y="1248250"/>
            <a:ext cx="8008800" cy="1066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Use the </a:t>
            </a:r>
            <a:r>
              <a:rPr lang="en-US" dirty="0" err="1" smtClean="0">
                <a:latin typeface="Calibri"/>
                <a:ea typeface="Calibri"/>
                <a:cs typeface="Calibri"/>
                <a:sym typeface="Calibri"/>
              </a:rPr>
              <a:t>Evernote</a:t>
            </a:r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 extension to save things you see on the web to your </a:t>
            </a:r>
            <a:r>
              <a:rPr lang="en-US" dirty="0" err="1" smtClean="0">
                <a:latin typeface="Calibri"/>
                <a:ea typeface="Calibri"/>
                <a:cs typeface="Calibri"/>
                <a:sym typeface="Calibri"/>
              </a:rPr>
              <a:t>Evernote</a:t>
            </a:r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 account.</a:t>
            </a:r>
            <a:endParaRPr lang="en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76" name="Shape 876"/>
          <p:cNvGrpSpPr/>
          <p:nvPr/>
        </p:nvGrpSpPr>
        <p:grpSpPr>
          <a:xfrm>
            <a:off x="7024850" y="4381833"/>
            <a:ext cx="2054699" cy="2394624"/>
            <a:chOff x="7024850" y="4319396"/>
            <a:chExt cx="2054699" cy="2394624"/>
          </a:xfrm>
        </p:grpSpPr>
        <p:pic>
          <p:nvPicPr>
            <p:cNvPr id="877" name="Shape 877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>
              <a:off x="7024850" y="4319396"/>
              <a:ext cx="2054699" cy="2394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8" name="Shape 878"/>
            <p:cNvPicPr preferRelativeResize="0"/>
            <p:nvPr/>
          </p:nvPicPr>
          <p:blipFill>
            <a:blip r:embed="rId5"/>
            <a:stretch>
              <a:fillRect/>
            </a:stretch>
          </p:blipFill>
          <p:spPr>
            <a:xfrm>
              <a:off x="7131600" y="4748525"/>
              <a:ext cx="1795549" cy="1739200"/>
            </a:xfrm>
            <a:prstGeom prst="rect">
              <a:avLst/>
            </a:prstGeom>
          </p:spPr>
        </p:pic>
        <p:sp>
          <p:nvSpPr>
            <p:cNvPr id="879" name="Shape 879"/>
            <p:cNvSpPr txBox="1"/>
            <p:nvPr/>
          </p:nvSpPr>
          <p:spPr>
            <a:xfrm>
              <a:off x="7676600" y="5254825"/>
              <a:ext cx="751200" cy="726600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noAutofit/>
            </a:bodyPr>
            <a:lstStyle/>
            <a:p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676600" y="5451241"/>
            <a:ext cx="599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19</a:t>
            </a:r>
            <a:endParaRPr lang="en-US" sz="2800" b="1" dirty="0"/>
          </a:p>
        </p:txBody>
      </p:sp>
      <p:pic>
        <p:nvPicPr>
          <p:cNvPr id="5" name="Picture 4" descr="Screen Shot 2014-01-26 at 3.50.00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0"/>
            <a:ext cx="1625600" cy="800100"/>
          </a:xfrm>
          <a:prstGeom prst="rect">
            <a:avLst/>
          </a:prstGeom>
        </p:spPr>
      </p:pic>
      <p:pic>
        <p:nvPicPr>
          <p:cNvPr id="6" name="Picture 5" descr="Screen Shot 2014-01-26 at 3.49.50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2691712"/>
            <a:ext cx="5816600" cy="364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6865"/>
      </p:ext>
    </p:extLst>
  </p:cSld>
  <p:clrMapOvr>
    <a:masterClrMapping/>
  </p:clrMapOvr>
  <p:transition xmlns:p14="http://schemas.microsoft.com/office/powerpoint/2010/main"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Shape 874"/>
          <p:cNvSpPr txBox="1">
            <a:spLocks noGrp="1"/>
          </p:cNvSpPr>
          <p:nvPr>
            <p:ph type="title"/>
          </p:nvPr>
        </p:nvSpPr>
        <p:spPr>
          <a:xfrm>
            <a:off x="292099" y="274637"/>
            <a:ext cx="8787449" cy="84296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-US" u="sng" dirty="0" smtClean="0">
                <a:solidFill>
                  <a:schemeClr val="hlink"/>
                </a:solidFill>
                <a:latin typeface="Righteous"/>
                <a:ea typeface="Righteous"/>
                <a:cs typeface="Righteous"/>
                <a:sym typeface="Righteous"/>
                <a:hlinkClick r:id="rId3"/>
              </a:rPr>
              <a:t>The Weather Channel</a:t>
            </a:r>
            <a:endParaRPr lang="en" u="sng" dirty="0">
              <a:solidFill>
                <a:schemeClr val="hlink"/>
              </a:solidFill>
              <a:latin typeface="Righteous"/>
              <a:ea typeface="Righteous"/>
              <a:cs typeface="Righteous"/>
              <a:sym typeface="Righteous"/>
              <a:hlinkClick r:id="rId3"/>
            </a:endParaRPr>
          </a:p>
        </p:txBody>
      </p:sp>
      <p:sp>
        <p:nvSpPr>
          <p:cNvPr id="875" name="Shape 875"/>
          <p:cNvSpPr txBox="1">
            <a:spLocks noGrp="1"/>
          </p:cNvSpPr>
          <p:nvPr>
            <p:ph type="body" idx="1"/>
          </p:nvPr>
        </p:nvSpPr>
        <p:spPr>
          <a:xfrm>
            <a:off x="419000" y="1248249"/>
            <a:ext cx="8008800" cy="183867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Get forecasts and current conditions for up to 9 saved locations, including radar map, hourly, daily and 36 hour forecasts.</a:t>
            </a:r>
            <a:endParaRPr lang="en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76" name="Shape 876"/>
          <p:cNvGrpSpPr/>
          <p:nvPr/>
        </p:nvGrpSpPr>
        <p:grpSpPr>
          <a:xfrm>
            <a:off x="7024850" y="4381833"/>
            <a:ext cx="2054699" cy="2394624"/>
            <a:chOff x="7024850" y="4319396"/>
            <a:chExt cx="2054699" cy="2394624"/>
          </a:xfrm>
        </p:grpSpPr>
        <p:pic>
          <p:nvPicPr>
            <p:cNvPr id="877" name="Shape 877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>
              <a:off x="7024850" y="4319396"/>
              <a:ext cx="2054699" cy="2394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8" name="Shape 878"/>
            <p:cNvPicPr preferRelativeResize="0"/>
            <p:nvPr/>
          </p:nvPicPr>
          <p:blipFill>
            <a:blip r:embed="rId5"/>
            <a:stretch>
              <a:fillRect/>
            </a:stretch>
          </p:blipFill>
          <p:spPr>
            <a:xfrm>
              <a:off x="7131600" y="4748525"/>
              <a:ext cx="1795549" cy="1739200"/>
            </a:xfrm>
            <a:prstGeom prst="rect">
              <a:avLst/>
            </a:prstGeom>
          </p:spPr>
        </p:pic>
        <p:sp>
          <p:nvSpPr>
            <p:cNvPr id="879" name="Shape 879"/>
            <p:cNvSpPr txBox="1"/>
            <p:nvPr/>
          </p:nvSpPr>
          <p:spPr>
            <a:xfrm>
              <a:off x="7676600" y="5254825"/>
              <a:ext cx="751200" cy="726600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noAutofit/>
            </a:bodyPr>
            <a:lstStyle/>
            <a:p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676601" y="5451241"/>
            <a:ext cx="75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20 </a:t>
            </a:r>
            <a:endParaRPr lang="en-US" sz="2800" b="1" dirty="0"/>
          </a:p>
        </p:txBody>
      </p:sp>
      <p:pic>
        <p:nvPicPr>
          <p:cNvPr id="3" name="Picture 2" descr="Screen Shot 2014-01-26 at 4.01.38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9" y="3252314"/>
            <a:ext cx="850900" cy="685800"/>
          </a:xfrm>
          <a:prstGeom prst="rect">
            <a:avLst/>
          </a:prstGeom>
        </p:spPr>
      </p:pic>
      <p:pic>
        <p:nvPicPr>
          <p:cNvPr id="7" name="Picture 6" descr="Screen Shot 2014-01-26 at 4.06.32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79" y="3252314"/>
            <a:ext cx="5857593" cy="303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906288"/>
      </p:ext>
    </p:extLst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Shape 42"/>
          <p:cNvGrpSpPr/>
          <p:nvPr/>
        </p:nvGrpSpPr>
        <p:grpSpPr>
          <a:xfrm>
            <a:off x="7024850" y="4319396"/>
            <a:ext cx="2054699" cy="2394624"/>
            <a:chOff x="7024850" y="4319396"/>
            <a:chExt cx="2054699" cy="2394624"/>
          </a:xfrm>
        </p:grpSpPr>
        <p:pic>
          <p:nvPicPr>
            <p:cNvPr id="43" name="Shape 43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>
              <a:off x="7024850" y="4319396"/>
              <a:ext cx="2054699" cy="2394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Shape 44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>
              <a:off x="7131600" y="4748525"/>
              <a:ext cx="1795549" cy="1739200"/>
            </a:xfrm>
            <a:prstGeom prst="rect">
              <a:avLst/>
            </a:prstGeom>
          </p:spPr>
        </p:pic>
        <p:sp>
          <p:nvSpPr>
            <p:cNvPr id="45" name="Shape 45"/>
            <p:cNvSpPr txBox="1"/>
            <p:nvPr/>
          </p:nvSpPr>
          <p:spPr>
            <a:xfrm>
              <a:off x="7676600" y="5254825"/>
              <a:ext cx="751200" cy="726600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buNone/>
              </a:pPr>
              <a:r>
                <a:rPr lang="en" sz="3000" b="1">
                  <a:latin typeface="Righteous"/>
                  <a:ea typeface="Righteous"/>
                  <a:cs typeface="Righteous"/>
                  <a:sym typeface="Righteous"/>
                </a:rPr>
                <a:t>1</a:t>
              </a:r>
            </a:p>
          </p:txBody>
        </p:sp>
      </p:grpSp>
      <p:sp>
        <p:nvSpPr>
          <p:cNvPr id="46" name="Shape 46"/>
          <p:cNvSpPr txBox="1"/>
          <p:nvPr/>
        </p:nvSpPr>
        <p:spPr>
          <a:xfrm>
            <a:off x="457198" y="1356825"/>
            <a:ext cx="8229600" cy="257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153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Set a countdown for students or yourself</a:t>
            </a:r>
          </a:p>
          <a:p>
            <a:endParaRPr lang="en"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" name="Shape 47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1039300" y="2805427"/>
            <a:ext cx="57150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2002269" y="2492662"/>
            <a:ext cx="4831945" cy="2793624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13812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u="sng">
                <a:solidFill>
                  <a:schemeClr val="hlink"/>
                </a:solidFill>
                <a:latin typeface="Righteous"/>
                <a:ea typeface="Righteous"/>
                <a:cs typeface="Righteous"/>
                <a:sym typeface="Righteous"/>
                <a:hlinkClick r:id="rId7"/>
              </a:rPr>
              <a:t>Timer</a:t>
            </a:r>
          </a:p>
        </p:txBody>
      </p:sp>
      <p:pic>
        <p:nvPicPr>
          <p:cNvPr id="50" name="Shape 50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8138850" y="463200"/>
            <a:ext cx="782900" cy="81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u="sng">
                <a:solidFill>
                  <a:schemeClr val="hlink"/>
                </a:solidFill>
                <a:latin typeface="Righteous"/>
                <a:ea typeface="Righteous"/>
                <a:cs typeface="Righteous"/>
                <a:sym typeface="Righteous"/>
                <a:hlinkClick r:id="rId3"/>
              </a:rPr>
              <a:t>Goo.gl URL Shortner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75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Link to networking services </a:t>
            </a:r>
          </a:p>
          <a:p>
            <a:pPr lvl="0" rtl="0"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Create QR codes</a:t>
            </a:r>
          </a:p>
        </p:txBody>
      </p:sp>
      <p:grpSp>
        <p:nvGrpSpPr>
          <p:cNvPr id="84" name="Shape 84"/>
          <p:cNvGrpSpPr/>
          <p:nvPr/>
        </p:nvGrpSpPr>
        <p:grpSpPr>
          <a:xfrm>
            <a:off x="7024850" y="4319396"/>
            <a:ext cx="2054699" cy="2394624"/>
            <a:chOff x="7024850" y="4319396"/>
            <a:chExt cx="2054699" cy="2394624"/>
          </a:xfrm>
        </p:grpSpPr>
        <p:pic>
          <p:nvPicPr>
            <p:cNvPr id="85" name="Shape 85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>
              <a:off x="7024850" y="4319396"/>
              <a:ext cx="2054699" cy="2394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Shape 86"/>
            <p:cNvPicPr preferRelativeResize="0"/>
            <p:nvPr/>
          </p:nvPicPr>
          <p:blipFill>
            <a:blip r:embed="rId5"/>
            <a:stretch>
              <a:fillRect/>
            </a:stretch>
          </p:blipFill>
          <p:spPr>
            <a:xfrm>
              <a:off x="7131600" y="4748525"/>
              <a:ext cx="1795549" cy="1739200"/>
            </a:xfrm>
            <a:prstGeom prst="rect">
              <a:avLst/>
            </a:prstGeom>
          </p:spPr>
        </p:pic>
        <p:sp>
          <p:nvSpPr>
            <p:cNvPr id="87" name="Shape 87"/>
            <p:cNvSpPr txBox="1"/>
            <p:nvPr/>
          </p:nvSpPr>
          <p:spPr>
            <a:xfrm>
              <a:off x="7676600" y="5254825"/>
              <a:ext cx="751200" cy="726600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buNone/>
              </a:pPr>
              <a:r>
                <a:rPr lang="en-US" sz="3000" b="1" dirty="0">
                  <a:latin typeface="Righteous"/>
                  <a:ea typeface="Righteous"/>
                  <a:cs typeface="Righteous"/>
                  <a:sym typeface="Righteous"/>
                </a:rPr>
                <a:t>2</a:t>
              </a:r>
              <a:endParaRPr lang="en" sz="3000" b="1" dirty="0">
                <a:latin typeface="Righteous"/>
                <a:ea typeface="Righteous"/>
                <a:cs typeface="Righteous"/>
                <a:sym typeface="Righteous"/>
              </a:endParaRPr>
            </a:p>
          </p:txBody>
        </p:sp>
      </p:grpSp>
      <p:pic>
        <p:nvPicPr>
          <p:cNvPr id="88" name="Shape 88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686324" y="3274875"/>
            <a:ext cx="569800" cy="726675"/>
          </a:xfrm>
          <a:prstGeom prst="rect">
            <a:avLst/>
          </a:prstGeom>
        </p:spPr>
      </p:pic>
      <p:pic>
        <p:nvPicPr>
          <p:cNvPr id="89" name="Shape 89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1607525" y="3274874"/>
            <a:ext cx="4234698" cy="2959274"/>
          </a:xfrm>
          <a:prstGeom prst="rect">
            <a:avLst/>
          </a:prstGeom>
        </p:spPr>
      </p:pic>
      <p:pic>
        <p:nvPicPr>
          <p:cNvPr id="90" name="Shape 90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8138850" y="463200"/>
            <a:ext cx="782900" cy="81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u="sng">
                <a:solidFill>
                  <a:schemeClr val="hlink"/>
                </a:solidFill>
                <a:latin typeface="Righteous"/>
                <a:ea typeface="Righteous"/>
                <a:cs typeface="Righteous"/>
                <a:sym typeface="Righteous"/>
                <a:hlinkClick r:id="rId3"/>
              </a:rPr>
              <a:t>Sexy Undo Close Tab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Keeps track of all the tabs you close and you can search.</a:t>
            </a:r>
            <a:r>
              <a:rPr lang="en"/>
              <a:t> </a:t>
            </a:r>
          </a:p>
        </p:txBody>
      </p:sp>
      <p:grpSp>
        <p:nvGrpSpPr>
          <p:cNvPr id="97" name="Shape 97"/>
          <p:cNvGrpSpPr/>
          <p:nvPr/>
        </p:nvGrpSpPr>
        <p:grpSpPr>
          <a:xfrm>
            <a:off x="7024850" y="4319396"/>
            <a:ext cx="2054699" cy="2394624"/>
            <a:chOff x="7024850" y="4319396"/>
            <a:chExt cx="2054699" cy="2394624"/>
          </a:xfrm>
        </p:grpSpPr>
        <p:pic>
          <p:nvPicPr>
            <p:cNvPr id="98" name="Shape 98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>
              <a:off x="7024850" y="4319396"/>
              <a:ext cx="2054699" cy="2394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Shape 99"/>
            <p:cNvPicPr preferRelativeResize="0"/>
            <p:nvPr/>
          </p:nvPicPr>
          <p:blipFill>
            <a:blip r:embed="rId5"/>
            <a:stretch>
              <a:fillRect/>
            </a:stretch>
          </p:blipFill>
          <p:spPr>
            <a:xfrm>
              <a:off x="7131600" y="4748525"/>
              <a:ext cx="1795549" cy="1739200"/>
            </a:xfrm>
            <a:prstGeom prst="rect">
              <a:avLst/>
            </a:prstGeom>
          </p:spPr>
        </p:pic>
        <p:sp>
          <p:nvSpPr>
            <p:cNvPr id="100" name="Shape 100"/>
            <p:cNvSpPr txBox="1"/>
            <p:nvPr/>
          </p:nvSpPr>
          <p:spPr>
            <a:xfrm>
              <a:off x="7676600" y="5254825"/>
              <a:ext cx="751200" cy="726600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buNone/>
              </a:pPr>
              <a:r>
                <a:rPr lang="en-US" sz="3000" b="1" dirty="0">
                  <a:latin typeface="Righteous"/>
                  <a:ea typeface="Righteous"/>
                  <a:cs typeface="Righteous"/>
                  <a:sym typeface="Righteous"/>
                </a:rPr>
                <a:t>3</a:t>
              </a:r>
              <a:endParaRPr lang="en" sz="3000" b="1" dirty="0">
                <a:latin typeface="Righteous"/>
                <a:ea typeface="Righteous"/>
                <a:cs typeface="Righteous"/>
                <a:sym typeface="Righteous"/>
              </a:endParaRPr>
            </a:p>
          </p:txBody>
        </p:sp>
      </p:grpSp>
      <p:pic>
        <p:nvPicPr>
          <p:cNvPr id="101" name="Shape 101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1083673" y="3112798"/>
            <a:ext cx="676149" cy="632400"/>
          </a:xfrm>
          <a:prstGeom prst="rect">
            <a:avLst/>
          </a:prstGeom>
        </p:spPr>
      </p:pic>
      <p:pic>
        <p:nvPicPr>
          <p:cNvPr id="102" name="Shape 102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1994826" y="3381548"/>
            <a:ext cx="3919925" cy="2845400"/>
          </a:xfrm>
          <a:prstGeom prst="rect">
            <a:avLst/>
          </a:prstGeom>
        </p:spPr>
      </p:pic>
      <p:pic>
        <p:nvPicPr>
          <p:cNvPr id="103" name="Shape 103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8138850" y="463200"/>
            <a:ext cx="782900" cy="81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u="sng">
                <a:solidFill>
                  <a:schemeClr val="hlink"/>
                </a:solidFill>
                <a:latin typeface="Righteous"/>
                <a:ea typeface="Righteous"/>
                <a:cs typeface="Righteous"/>
                <a:sym typeface="Righteous"/>
                <a:hlinkClick r:id="rId3"/>
              </a:rPr>
              <a:t>Google Voice Search By Hotword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903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This extension allows you to say “OK Google” and start speaking your search.</a:t>
            </a:r>
          </a:p>
        </p:txBody>
      </p:sp>
      <p:grpSp>
        <p:nvGrpSpPr>
          <p:cNvPr id="148" name="Shape 148"/>
          <p:cNvGrpSpPr/>
          <p:nvPr/>
        </p:nvGrpSpPr>
        <p:grpSpPr>
          <a:xfrm>
            <a:off x="7024850" y="4319396"/>
            <a:ext cx="2054699" cy="2394624"/>
            <a:chOff x="7024850" y="4319396"/>
            <a:chExt cx="2054699" cy="2394624"/>
          </a:xfrm>
        </p:grpSpPr>
        <p:pic>
          <p:nvPicPr>
            <p:cNvPr id="149" name="Shape 149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>
              <a:off x="7024850" y="4319396"/>
              <a:ext cx="2054699" cy="2394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Shape 150"/>
            <p:cNvPicPr preferRelativeResize="0"/>
            <p:nvPr/>
          </p:nvPicPr>
          <p:blipFill>
            <a:blip r:embed="rId5"/>
            <a:stretch>
              <a:fillRect/>
            </a:stretch>
          </p:blipFill>
          <p:spPr>
            <a:xfrm>
              <a:off x="7131600" y="4748525"/>
              <a:ext cx="1795549" cy="1739200"/>
            </a:xfrm>
            <a:prstGeom prst="rect">
              <a:avLst/>
            </a:prstGeom>
          </p:spPr>
        </p:pic>
        <p:sp>
          <p:nvSpPr>
            <p:cNvPr id="151" name="Shape 151"/>
            <p:cNvSpPr txBox="1"/>
            <p:nvPr/>
          </p:nvSpPr>
          <p:spPr>
            <a:xfrm>
              <a:off x="7676600" y="5254825"/>
              <a:ext cx="751200" cy="726600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buNone/>
              </a:pPr>
              <a:r>
                <a:rPr lang="en-US" sz="3000" b="1" dirty="0">
                  <a:latin typeface="Righteous"/>
                  <a:ea typeface="Righteous"/>
                  <a:cs typeface="Righteous"/>
                  <a:sym typeface="Righteous"/>
                </a:rPr>
                <a:t>4</a:t>
              </a:r>
              <a:endParaRPr lang="en" sz="3000" b="1" dirty="0">
                <a:latin typeface="Righteous"/>
                <a:ea typeface="Righteous"/>
                <a:cs typeface="Righteous"/>
                <a:sym typeface="Righteous"/>
              </a:endParaRPr>
            </a:p>
          </p:txBody>
        </p:sp>
      </p:grpSp>
      <p:pic>
        <p:nvPicPr>
          <p:cNvPr id="152" name="Shape 152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532106" y="3333525"/>
            <a:ext cx="985650" cy="9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2313875" y="3152575"/>
            <a:ext cx="4184825" cy="264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u="sng">
                <a:solidFill>
                  <a:schemeClr val="hlink"/>
                </a:solidFill>
                <a:latin typeface="Righteous"/>
                <a:ea typeface="Righteous"/>
                <a:cs typeface="Righteous"/>
                <a:sym typeface="Righteous"/>
                <a:hlinkClick r:id="rId3"/>
              </a:rPr>
              <a:t>Offline Gmail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903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Access your email while you don't have internet</a:t>
            </a:r>
          </a:p>
        </p:txBody>
      </p:sp>
      <p:grpSp>
        <p:nvGrpSpPr>
          <p:cNvPr id="184" name="Shape 184"/>
          <p:cNvGrpSpPr/>
          <p:nvPr/>
        </p:nvGrpSpPr>
        <p:grpSpPr>
          <a:xfrm>
            <a:off x="7024850" y="4319396"/>
            <a:ext cx="2054699" cy="2394624"/>
            <a:chOff x="7024850" y="4319396"/>
            <a:chExt cx="2054699" cy="2394624"/>
          </a:xfrm>
        </p:grpSpPr>
        <p:pic>
          <p:nvPicPr>
            <p:cNvPr id="185" name="Shape 185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>
              <a:off x="7024850" y="4319396"/>
              <a:ext cx="2054699" cy="2394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Shape 186"/>
            <p:cNvPicPr preferRelativeResize="0"/>
            <p:nvPr/>
          </p:nvPicPr>
          <p:blipFill>
            <a:blip r:embed="rId5"/>
            <a:stretch>
              <a:fillRect/>
            </a:stretch>
          </p:blipFill>
          <p:spPr>
            <a:xfrm>
              <a:off x="7131600" y="4748525"/>
              <a:ext cx="1795549" cy="1739200"/>
            </a:xfrm>
            <a:prstGeom prst="rect">
              <a:avLst/>
            </a:prstGeom>
          </p:spPr>
        </p:pic>
        <p:sp>
          <p:nvSpPr>
            <p:cNvPr id="187" name="Shape 187"/>
            <p:cNvSpPr txBox="1"/>
            <p:nvPr/>
          </p:nvSpPr>
          <p:spPr>
            <a:xfrm>
              <a:off x="7676600" y="5254825"/>
              <a:ext cx="751200" cy="726600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buNone/>
              </a:pPr>
              <a:r>
                <a:rPr lang="en-US" sz="3000" b="1" dirty="0">
                  <a:latin typeface="Righteous"/>
                  <a:ea typeface="Righteous"/>
                  <a:cs typeface="Righteous"/>
                  <a:sym typeface="Righteous"/>
                </a:rPr>
                <a:t>5</a:t>
              </a:r>
              <a:endParaRPr lang="en" sz="3000" b="1" dirty="0">
                <a:latin typeface="Righteous"/>
                <a:ea typeface="Righteous"/>
                <a:cs typeface="Righteous"/>
                <a:sym typeface="Righteous"/>
              </a:endParaRPr>
            </a:p>
          </p:txBody>
        </p:sp>
      </p:grpSp>
      <p:pic>
        <p:nvPicPr>
          <p:cNvPr id="188" name="Shape 188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1414122" y="3901074"/>
            <a:ext cx="5329206" cy="2593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572662" y="2840236"/>
            <a:ext cx="1145926" cy="955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u="sng" dirty="0">
                <a:solidFill>
                  <a:schemeClr val="hlink"/>
                </a:solidFill>
                <a:latin typeface="Righteous"/>
                <a:ea typeface="Righteous"/>
                <a:cs typeface="Righteous"/>
                <a:sym typeface="Righteous"/>
                <a:hlinkClick r:id="rId3"/>
              </a:rPr>
              <a:t>Tab Cloud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579875" y="1600200"/>
            <a:ext cx="8106900" cy="129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Save your tabs for future use</a:t>
            </a:r>
          </a:p>
        </p:txBody>
      </p:sp>
      <p:grpSp>
        <p:nvGrpSpPr>
          <p:cNvPr id="234" name="Shape 234"/>
          <p:cNvGrpSpPr/>
          <p:nvPr/>
        </p:nvGrpSpPr>
        <p:grpSpPr>
          <a:xfrm>
            <a:off x="7024850" y="4319396"/>
            <a:ext cx="2054699" cy="2394624"/>
            <a:chOff x="7024850" y="4319396"/>
            <a:chExt cx="2054699" cy="2394624"/>
          </a:xfrm>
        </p:grpSpPr>
        <p:pic>
          <p:nvPicPr>
            <p:cNvPr id="235" name="Shape 235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>
              <a:off x="7024850" y="4319396"/>
              <a:ext cx="2054699" cy="2394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6" name="Shape 236"/>
            <p:cNvPicPr preferRelativeResize="0"/>
            <p:nvPr/>
          </p:nvPicPr>
          <p:blipFill>
            <a:blip r:embed="rId5"/>
            <a:stretch>
              <a:fillRect/>
            </a:stretch>
          </p:blipFill>
          <p:spPr>
            <a:xfrm>
              <a:off x="7131600" y="4748525"/>
              <a:ext cx="1795549" cy="1739200"/>
            </a:xfrm>
            <a:prstGeom prst="rect">
              <a:avLst/>
            </a:prstGeom>
          </p:spPr>
        </p:pic>
        <p:sp>
          <p:nvSpPr>
            <p:cNvPr id="237" name="Shape 237"/>
            <p:cNvSpPr txBox="1"/>
            <p:nvPr/>
          </p:nvSpPr>
          <p:spPr>
            <a:xfrm>
              <a:off x="7676600" y="5254825"/>
              <a:ext cx="751200" cy="726600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buNone/>
              </a:pPr>
              <a:r>
                <a:rPr lang="en-US" sz="3000" b="1" dirty="0">
                  <a:latin typeface="Righteous"/>
                  <a:ea typeface="Righteous"/>
                  <a:cs typeface="Righteous"/>
                  <a:sym typeface="Righteous"/>
                </a:rPr>
                <a:t>6</a:t>
              </a:r>
              <a:endParaRPr lang="en-US" sz="3000" b="1" dirty="0" smtClean="0">
                <a:latin typeface="Righteous"/>
                <a:ea typeface="Righteous"/>
                <a:cs typeface="Righteous"/>
                <a:sym typeface="Righteous"/>
              </a:endParaRPr>
            </a:p>
            <a:p>
              <a:pPr lvl="0" algn="ctr" rtl="0">
                <a:buNone/>
              </a:pPr>
              <a:endParaRPr lang="en" sz="3000" b="1" dirty="0">
                <a:latin typeface="Righteous"/>
                <a:ea typeface="Righteous"/>
                <a:cs typeface="Righteous"/>
                <a:sym typeface="Righteous"/>
              </a:endParaRPr>
            </a:p>
          </p:txBody>
        </p:sp>
      </p:grpSp>
      <p:pic>
        <p:nvPicPr>
          <p:cNvPr id="238" name="Shape 238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884424" y="3441025"/>
            <a:ext cx="1144100" cy="982625"/>
          </a:xfrm>
          <a:prstGeom prst="rect">
            <a:avLst/>
          </a:prstGeom>
        </p:spPr>
      </p:pic>
      <p:pic>
        <p:nvPicPr>
          <p:cNvPr id="239" name="Shape 239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2598887" y="3508525"/>
            <a:ext cx="3946225" cy="275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Shape 240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8138850" y="463200"/>
            <a:ext cx="782900" cy="81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u="sng">
                <a:solidFill>
                  <a:schemeClr val="hlink"/>
                </a:solidFill>
                <a:latin typeface="Righteous"/>
                <a:ea typeface="Righteous"/>
                <a:cs typeface="Righteous"/>
                <a:sym typeface="Righteous"/>
                <a:hlinkClick r:id="rId3"/>
              </a:rPr>
              <a:t>Clearly</a:t>
            </a:r>
          </a:p>
        </p:txBody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968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Links with Evernote to strip down text, mark-up and text to speech.</a:t>
            </a:r>
          </a:p>
        </p:txBody>
      </p:sp>
      <p:grpSp>
        <p:nvGrpSpPr>
          <p:cNvPr id="286" name="Shape 286"/>
          <p:cNvGrpSpPr/>
          <p:nvPr/>
        </p:nvGrpSpPr>
        <p:grpSpPr>
          <a:xfrm>
            <a:off x="7024850" y="4319396"/>
            <a:ext cx="2054699" cy="2394624"/>
            <a:chOff x="7024850" y="4319396"/>
            <a:chExt cx="2054699" cy="2394624"/>
          </a:xfrm>
        </p:grpSpPr>
        <p:pic>
          <p:nvPicPr>
            <p:cNvPr id="287" name="Shape 287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>
              <a:off x="7024850" y="4319396"/>
              <a:ext cx="2054699" cy="2394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8" name="Shape 288"/>
            <p:cNvPicPr preferRelativeResize="0"/>
            <p:nvPr/>
          </p:nvPicPr>
          <p:blipFill>
            <a:blip r:embed="rId5"/>
            <a:stretch>
              <a:fillRect/>
            </a:stretch>
          </p:blipFill>
          <p:spPr>
            <a:xfrm>
              <a:off x="7131600" y="4748525"/>
              <a:ext cx="1795549" cy="1739200"/>
            </a:xfrm>
            <a:prstGeom prst="rect">
              <a:avLst/>
            </a:prstGeom>
          </p:spPr>
        </p:pic>
        <p:sp>
          <p:nvSpPr>
            <p:cNvPr id="289" name="Shape 289"/>
            <p:cNvSpPr txBox="1"/>
            <p:nvPr/>
          </p:nvSpPr>
          <p:spPr>
            <a:xfrm>
              <a:off x="7676600" y="5254825"/>
              <a:ext cx="751200" cy="726600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buNone/>
              </a:pPr>
              <a:r>
                <a:rPr lang="en-US" sz="3000" b="1" dirty="0">
                  <a:latin typeface="Righteous"/>
                  <a:ea typeface="Righteous"/>
                  <a:cs typeface="Righteous"/>
                  <a:sym typeface="Righteous"/>
                </a:rPr>
                <a:t>7</a:t>
              </a:r>
              <a:endParaRPr lang="en-US" sz="3000" b="1" dirty="0" smtClean="0">
                <a:latin typeface="Righteous"/>
                <a:ea typeface="Righteous"/>
                <a:cs typeface="Righteous"/>
                <a:sym typeface="Righteous"/>
              </a:endParaRPr>
            </a:p>
            <a:p>
              <a:pPr lvl="0" algn="ctr" rtl="0">
                <a:buNone/>
              </a:pPr>
              <a:endParaRPr lang="en" sz="3000" b="1" dirty="0">
                <a:latin typeface="Righteous"/>
                <a:ea typeface="Righteous"/>
                <a:cs typeface="Righteous"/>
                <a:sym typeface="Righteous"/>
              </a:endParaRPr>
            </a:p>
          </p:txBody>
        </p:sp>
      </p:grpSp>
      <p:pic>
        <p:nvPicPr>
          <p:cNvPr id="290" name="Shape 290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1556550" y="3344912"/>
            <a:ext cx="5289251" cy="29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Shape 291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621550" y="3134080"/>
            <a:ext cx="755949" cy="85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Shape 292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8138850" y="463200"/>
            <a:ext cx="782900" cy="81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373</Words>
  <Application>Microsoft Macintosh PowerPoint</Application>
  <PresentationFormat>On-screen Show (4:3)</PresentationFormat>
  <Paragraphs>73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Custom Theme</vt:lpstr>
      <vt:lpstr>20 Awesome Chrome Apps &amp; Extensions </vt:lpstr>
      <vt:lpstr>Chrome – it’s the way to go</vt:lpstr>
      <vt:lpstr>Timer</vt:lpstr>
      <vt:lpstr>Goo.gl URL Shortner</vt:lpstr>
      <vt:lpstr>Sexy Undo Close Tab</vt:lpstr>
      <vt:lpstr>Google Voice Search By Hotword</vt:lpstr>
      <vt:lpstr>Offline Gmail</vt:lpstr>
      <vt:lpstr>Tab Cloud</vt:lpstr>
      <vt:lpstr>Clearly</vt:lpstr>
      <vt:lpstr>PowToon Edu</vt:lpstr>
      <vt:lpstr>Silver Bird</vt:lpstr>
      <vt:lpstr>Black Menu</vt:lpstr>
      <vt:lpstr>AdBlock</vt:lpstr>
      <vt:lpstr>Awesome Screenshot</vt:lpstr>
      <vt:lpstr>VideoNot.es</vt:lpstr>
      <vt:lpstr>Tab Scissors and also Tab Glue</vt:lpstr>
      <vt:lpstr>Voice Search</vt:lpstr>
      <vt:lpstr>Kaizena</vt:lpstr>
      <vt:lpstr>Evernote Web  </vt:lpstr>
      <vt:lpstr>Evernote Web Clipper (an Extension)</vt:lpstr>
      <vt:lpstr>The Weather Channel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60 Chrome Apps and Extensions in 60 Minutes</dc:title>
  <cp:lastModifiedBy>Authorized User</cp:lastModifiedBy>
  <cp:revision>17</cp:revision>
  <dcterms:modified xsi:type="dcterms:W3CDTF">2014-01-26T22:12:15Z</dcterms:modified>
</cp:coreProperties>
</file>