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57" r:id="rId4"/>
    <p:sldId id="268" r:id="rId5"/>
    <p:sldId id="269" r:id="rId6"/>
    <p:sldId id="270" r:id="rId7"/>
    <p:sldId id="271" r:id="rId8"/>
    <p:sldId id="272" r:id="rId9"/>
    <p:sldId id="273" r:id="rId10"/>
    <p:sldId id="258" r:id="rId11"/>
    <p:sldId id="277" r:id="rId12"/>
    <p:sldId id="278" r:id="rId13"/>
    <p:sldId id="279" r:id="rId14"/>
    <p:sldId id="280" r:id="rId15"/>
    <p:sldId id="259" r:id="rId16"/>
    <p:sldId id="281" r:id="rId17"/>
    <p:sldId id="260" r:id="rId18"/>
    <p:sldId id="261" r:id="rId19"/>
    <p:sldId id="262" r:id="rId20"/>
    <p:sldId id="282" r:id="rId21"/>
    <p:sldId id="264" r:id="rId22"/>
    <p:sldId id="266" r:id="rId23"/>
    <p:sldId id="263"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C463F70-85A2-495A-AF4C-99CDDB4062F3}" type="datetimeFigureOut">
              <a:rPr lang="en-US" smtClean="0"/>
              <a:pPr/>
              <a:t>6/16/2014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B7C60-B235-4C24-A91F-25244D7693B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463F70-85A2-495A-AF4C-99CDDB4062F3}" type="datetimeFigureOut">
              <a:rPr lang="en-US" smtClean="0"/>
              <a:pPr/>
              <a:t>6/16/2014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B7C60-B235-4C24-A91F-25244D7693B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463F70-85A2-495A-AF4C-99CDDB4062F3}" type="datetimeFigureOut">
              <a:rPr lang="en-US" smtClean="0"/>
              <a:pPr/>
              <a:t>6/16/2014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B7C60-B235-4C24-A91F-25244D7693B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463F70-85A2-495A-AF4C-99CDDB4062F3}" type="datetimeFigureOut">
              <a:rPr lang="en-US" smtClean="0"/>
              <a:pPr/>
              <a:t>6/16/2014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B7C60-B235-4C24-A91F-25244D7693B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463F70-85A2-495A-AF4C-99CDDB4062F3}" type="datetimeFigureOut">
              <a:rPr lang="en-US" smtClean="0"/>
              <a:pPr/>
              <a:t>6/16/2014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B7C60-B235-4C24-A91F-25244D7693B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463F70-85A2-495A-AF4C-99CDDB4062F3}" type="datetimeFigureOut">
              <a:rPr lang="en-US" smtClean="0"/>
              <a:pPr/>
              <a:t>6/16/2014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CB7C60-B235-4C24-A91F-25244D7693B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463F70-85A2-495A-AF4C-99CDDB4062F3}" type="datetimeFigureOut">
              <a:rPr lang="en-US" smtClean="0"/>
              <a:pPr/>
              <a:t>6/16/2014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CB7C60-B235-4C24-A91F-25244D7693B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463F70-85A2-495A-AF4C-99CDDB4062F3}" type="datetimeFigureOut">
              <a:rPr lang="en-US" smtClean="0"/>
              <a:pPr/>
              <a:t>6/16/2014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CB7C60-B235-4C24-A91F-25244D7693B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463F70-85A2-495A-AF4C-99CDDB4062F3}" type="datetimeFigureOut">
              <a:rPr lang="en-US" smtClean="0"/>
              <a:pPr/>
              <a:t>6/16/2014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CB7C60-B235-4C24-A91F-25244D7693B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463F70-85A2-495A-AF4C-99CDDB4062F3}" type="datetimeFigureOut">
              <a:rPr lang="en-US" smtClean="0"/>
              <a:pPr/>
              <a:t>6/16/2014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CB7C60-B235-4C24-A91F-25244D7693B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463F70-85A2-495A-AF4C-99CDDB4062F3}" type="datetimeFigureOut">
              <a:rPr lang="en-US" smtClean="0"/>
              <a:pPr/>
              <a:t>6/16/2014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CB7C60-B235-4C24-A91F-25244D7693B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463F70-85A2-495A-AF4C-99CDDB4062F3}" type="datetimeFigureOut">
              <a:rPr lang="en-US" smtClean="0"/>
              <a:pPr/>
              <a:t>6/16/2014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CB7C60-B235-4C24-A91F-25244D7693B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ideo" Target="file:///C:\Users\Royer\Downloads\66223297.mov"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smsn.vic.edu.au/ictguy/index.php/scratch-resources/" TargetMode="External"/><Relationship Id="rId2" Type="http://schemas.openxmlformats.org/officeDocument/2006/relationships/hyperlink" Target="http://www.scratch.ie/resources" TargetMode="External"/><Relationship Id="rId1" Type="http://schemas.openxmlformats.org/officeDocument/2006/relationships/slideLayout" Target="../slideLayouts/slideLayout2.xml"/><Relationship Id="rId4" Type="http://schemas.openxmlformats.org/officeDocument/2006/relationships/hyperlink" Target="http://learnscratch.org/"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theedublogger.com/2014/02/06/forget-coding-lets-change-up-how-we-teach-math/" TargetMode="External"/><Relationship Id="rId2" Type="http://schemas.openxmlformats.org/officeDocument/2006/relationships/hyperlink" Target="http://www.nytimes.com/2014/06/01/opinion/sunday/how-to-get-girls-into-coding.html?_r=1" TargetMode="External"/><Relationship Id="rId1" Type="http://schemas.openxmlformats.org/officeDocument/2006/relationships/slideLayout" Target="../slideLayouts/slideLayout2.xml"/><Relationship Id="rId5" Type="http://schemas.openxmlformats.org/officeDocument/2006/relationships/hyperlink" Target="http://inspiredtoeducate.net/inspiredtoeducate/?p=623" TargetMode="External"/><Relationship Id="rId4" Type="http://schemas.openxmlformats.org/officeDocument/2006/relationships/hyperlink" Target="http://www.apartmenttherapy.com/20-resources-for-teaching-kids-how-to-program-code-200374"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143000"/>
            <a:ext cx="7772400" cy="1470025"/>
          </a:xfrm>
        </p:spPr>
        <p:txBody>
          <a:bodyPr>
            <a:normAutofit/>
          </a:bodyPr>
          <a:lstStyle/>
          <a:p>
            <a:r>
              <a:rPr lang="en-US" sz="8800" b="1" dirty="0" smtClean="0"/>
              <a:t>Intelligent Play</a:t>
            </a:r>
            <a:endParaRPr lang="en-US" sz="8800" b="1" dirty="0"/>
          </a:p>
        </p:txBody>
      </p:sp>
      <p:sp>
        <p:nvSpPr>
          <p:cNvPr id="3" name="Subtitle 2"/>
          <p:cNvSpPr>
            <a:spLocks noGrp="1"/>
          </p:cNvSpPr>
          <p:nvPr>
            <p:ph type="subTitle" idx="1"/>
          </p:nvPr>
        </p:nvSpPr>
        <p:spPr/>
        <p:txBody>
          <a:bodyPr>
            <a:noAutofit/>
          </a:bodyPr>
          <a:lstStyle/>
          <a:p>
            <a:r>
              <a:rPr lang="en-US" sz="5400" b="1" dirty="0" smtClean="0">
                <a:solidFill>
                  <a:schemeClr val="tx1"/>
                </a:solidFill>
              </a:rPr>
              <a:t>Diane Royer</a:t>
            </a:r>
          </a:p>
          <a:p>
            <a:r>
              <a:rPr lang="en-US" sz="5400" b="1" dirty="0" smtClean="0">
                <a:solidFill>
                  <a:schemeClr val="tx1"/>
                </a:solidFill>
              </a:rPr>
              <a:t>sdroyer@gmail.com</a:t>
            </a:r>
            <a:endParaRPr lang="en-US" sz="5400" b="1"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Calculation Nation</a:t>
            </a:r>
            <a:r>
              <a:rPr lang="en-US" dirty="0" smtClean="0"/>
              <a:t/>
            </a:r>
            <a:br>
              <a:rPr lang="en-US" dirty="0" smtClean="0"/>
            </a:br>
            <a:r>
              <a:rPr lang="en-US" dirty="0" smtClean="0"/>
              <a:t>http://calculationnation.nctm.org</a:t>
            </a:r>
            <a:endParaRPr lang="en-US" dirty="0"/>
          </a:p>
        </p:txBody>
      </p:sp>
      <p:sp>
        <p:nvSpPr>
          <p:cNvPr id="3" name="Content Placeholder 2"/>
          <p:cNvSpPr>
            <a:spLocks noGrp="1"/>
          </p:cNvSpPr>
          <p:nvPr>
            <p:ph idx="1"/>
          </p:nvPr>
        </p:nvSpPr>
        <p:spPr>
          <a:xfrm>
            <a:off x="228600" y="1600200"/>
            <a:ext cx="8686800" cy="4953000"/>
          </a:xfrm>
        </p:spPr>
        <p:txBody>
          <a:bodyPr>
            <a:normAutofit fontScale="92500"/>
          </a:bodyPr>
          <a:lstStyle/>
          <a:p>
            <a:pPr>
              <a:buNone/>
            </a:pPr>
            <a:r>
              <a:rPr lang="en-US" dirty="0" smtClean="0"/>
              <a:t>*All of the games in Calculation Nation are organized around content from upper elementary through middle grade curriculum.  These are strategy games focusing on fractions, factors, multiples, symmetry, area, and more.</a:t>
            </a:r>
          </a:p>
          <a:p>
            <a:pPr>
              <a:buNone/>
            </a:pPr>
            <a:r>
              <a:rPr lang="en-US" dirty="0" smtClean="0"/>
              <a:t>*You can play against the computer, or challenge someone located anywhere in the USA</a:t>
            </a:r>
          </a:p>
          <a:p>
            <a:pPr>
              <a:buNone/>
            </a:pPr>
            <a:r>
              <a:rPr lang="en-US" dirty="0" smtClean="0"/>
              <a:t>*You can “level up” as you win more games.</a:t>
            </a:r>
          </a:p>
          <a:p>
            <a:pPr>
              <a:buNone/>
            </a:pPr>
            <a:r>
              <a:rPr lang="en-US" dirty="0" smtClean="0"/>
              <a:t>*Registration is free but it requires an email address, but it can be a fake one like mathgeek@none.com</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lculation Nation®   Challenge others. Challenge yourself.® 1.png"/>
          <p:cNvPicPr>
            <a:picLocks noChangeAspect="1"/>
          </p:cNvPicPr>
          <p:nvPr/>
        </p:nvPicPr>
        <p:blipFill>
          <a:blip r:embed="rId2" cstate="print"/>
          <a:srcRect r="25000" b="2439"/>
          <a:stretch>
            <a:fillRect/>
          </a:stretch>
        </p:blipFill>
        <p:spPr>
          <a:xfrm>
            <a:off x="228600" y="609600"/>
            <a:ext cx="8641080" cy="41148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lculation Nation®   Challenge others. Challenge yourself.® 2.png"/>
          <p:cNvPicPr>
            <a:picLocks noChangeAspect="1"/>
          </p:cNvPicPr>
          <p:nvPr/>
        </p:nvPicPr>
        <p:blipFill>
          <a:blip r:embed="rId2" cstate="print"/>
          <a:srcRect r="24390"/>
          <a:stretch>
            <a:fillRect/>
          </a:stretch>
        </p:blipFill>
        <p:spPr>
          <a:xfrm>
            <a:off x="304800" y="381000"/>
            <a:ext cx="8385810" cy="54102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lculation Nation®   Challenge others. Challenge yourself.® 3.png"/>
          <p:cNvPicPr>
            <a:picLocks noChangeAspect="1"/>
          </p:cNvPicPr>
          <p:nvPr/>
        </p:nvPicPr>
        <p:blipFill>
          <a:blip r:embed="rId2" cstate="print"/>
          <a:srcRect r="23130"/>
          <a:stretch>
            <a:fillRect/>
          </a:stretch>
        </p:blipFill>
        <p:spPr>
          <a:xfrm>
            <a:off x="0" y="304800"/>
            <a:ext cx="8964183" cy="57150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lculation Nation®   Challenge others. Challenge yourself.® 4.png"/>
          <p:cNvPicPr>
            <a:picLocks noChangeAspect="1"/>
          </p:cNvPicPr>
          <p:nvPr/>
        </p:nvPicPr>
        <p:blipFill>
          <a:blip r:embed="rId2" cstate="print"/>
          <a:srcRect r="20732"/>
          <a:stretch>
            <a:fillRect/>
          </a:stretch>
        </p:blipFill>
        <p:spPr>
          <a:xfrm>
            <a:off x="381000" y="0"/>
            <a:ext cx="8077200" cy="6726115"/>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p:spPr>
        <p:txBody>
          <a:bodyPr>
            <a:normAutofit fontScale="90000"/>
          </a:bodyPr>
          <a:lstStyle/>
          <a:p>
            <a:r>
              <a:rPr lang="en-US" b="1" dirty="0" err="1" smtClean="0"/>
              <a:t>TenMarks</a:t>
            </a:r>
            <a:r>
              <a:rPr lang="en-US" dirty="0" smtClean="0"/>
              <a:t/>
            </a:r>
            <a:br>
              <a:rPr lang="en-US" dirty="0" smtClean="0"/>
            </a:br>
            <a:r>
              <a:rPr lang="en-US" dirty="0" smtClean="0"/>
              <a:t>www.tenmarks.com</a:t>
            </a:r>
            <a:endParaRPr lang="en-US" dirty="0"/>
          </a:p>
        </p:txBody>
      </p:sp>
      <p:sp>
        <p:nvSpPr>
          <p:cNvPr id="3" name="Content Placeholder 2"/>
          <p:cNvSpPr>
            <a:spLocks noGrp="1"/>
          </p:cNvSpPr>
          <p:nvPr>
            <p:ph idx="1"/>
          </p:nvPr>
        </p:nvSpPr>
        <p:spPr>
          <a:xfrm>
            <a:off x="304800" y="1600200"/>
            <a:ext cx="8686800" cy="4953000"/>
          </a:xfrm>
        </p:spPr>
        <p:txBody>
          <a:bodyPr>
            <a:normAutofit lnSpcReduction="10000"/>
          </a:bodyPr>
          <a:lstStyle/>
          <a:p>
            <a:pPr>
              <a:buNone/>
            </a:pPr>
            <a:r>
              <a:rPr lang="en-US" dirty="0" smtClean="0"/>
              <a:t>Not a gaming site, but a good resource matched to Common Core, with ability to differentiate and enrich from first grade through Algebra 2 and Geometry.</a:t>
            </a:r>
          </a:p>
          <a:p>
            <a:pPr>
              <a:buNone/>
            </a:pPr>
            <a:r>
              <a:rPr lang="en-US" dirty="0" smtClean="0"/>
              <a:t>Amazon purchased </a:t>
            </a:r>
            <a:r>
              <a:rPr lang="en-US" dirty="0" err="1" smtClean="0"/>
              <a:t>TenMarks</a:t>
            </a:r>
            <a:r>
              <a:rPr lang="en-US" dirty="0" smtClean="0"/>
              <a:t> and has just released free App for Kindle Fire.  </a:t>
            </a:r>
          </a:p>
          <a:p>
            <a:pPr>
              <a:buNone/>
            </a:pPr>
            <a:r>
              <a:rPr lang="en-US" dirty="0" smtClean="0"/>
              <a:t>Includes video lessons, math practice and real-time tutoring.</a:t>
            </a:r>
          </a:p>
          <a:p>
            <a:pPr>
              <a:buNone/>
            </a:pPr>
            <a:r>
              <a:rPr lang="en-US" dirty="0" smtClean="0"/>
              <a:t>I use the basic, free version; paid subscription offers more features.</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5400" b="1" dirty="0" smtClean="0"/>
              <a:t>Okay – Your time to play</a:t>
            </a:r>
            <a:endParaRPr lang="en-US" sz="5400" b="1" dirty="0"/>
          </a:p>
        </p:txBody>
      </p:sp>
      <p:sp>
        <p:nvSpPr>
          <p:cNvPr id="3" name="Content Placeholder 2"/>
          <p:cNvSpPr>
            <a:spLocks noGrp="1"/>
          </p:cNvSpPr>
          <p:nvPr>
            <p:ph idx="1"/>
          </p:nvPr>
        </p:nvSpPr>
        <p:spPr>
          <a:xfrm>
            <a:off x="228600" y="1295400"/>
            <a:ext cx="8763000" cy="5181600"/>
          </a:xfrm>
        </p:spPr>
        <p:txBody>
          <a:bodyPr>
            <a:normAutofit/>
          </a:bodyPr>
          <a:lstStyle/>
          <a:p>
            <a:r>
              <a:rPr lang="en-US" sz="4400" dirty="0" smtClean="0"/>
              <a:t>I would like you to choose one (or more) of the sites just mentioned, and if you do not have an account, make one, then play a game, try a prodigy, or just explore</a:t>
            </a:r>
            <a:r>
              <a:rPr lang="en-US" dirty="0" smtClean="0"/>
              <a:t>.</a:t>
            </a:r>
          </a:p>
          <a:p>
            <a:r>
              <a:rPr lang="en-US" sz="4400" b="1" dirty="0" smtClean="0"/>
              <a:t>You’ve got 5-10 minutes</a:t>
            </a:r>
            <a:r>
              <a:rPr lang="en-US" sz="4400" dirty="0" smtClean="0"/>
              <a:t>, then it is on to Scratch.</a:t>
            </a:r>
            <a:endParaRPr lang="en-US" sz="4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Scratch</a:t>
            </a:r>
            <a:r>
              <a:rPr lang="en-US" dirty="0" smtClean="0"/>
              <a:t/>
            </a:r>
            <a:br>
              <a:rPr lang="en-US" dirty="0" smtClean="0"/>
            </a:br>
            <a:r>
              <a:rPr lang="en-US" dirty="0" smtClean="0"/>
              <a:t>http://scratch.mit.edu</a:t>
            </a:r>
            <a:endParaRPr lang="en-US" dirty="0"/>
          </a:p>
        </p:txBody>
      </p:sp>
      <p:sp>
        <p:nvSpPr>
          <p:cNvPr id="3" name="Content Placeholder 2"/>
          <p:cNvSpPr>
            <a:spLocks noGrp="1"/>
          </p:cNvSpPr>
          <p:nvPr>
            <p:ph idx="1"/>
          </p:nvPr>
        </p:nvSpPr>
        <p:spPr>
          <a:xfrm>
            <a:off x="228600" y="1600200"/>
            <a:ext cx="8763000" cy="5029200"/>
          </a:xfrm>
        </p:spPr>
        <p:txBody>
          <a:bodyPr>
            <a:noAutofit/>
          </a:bodyPr>
          <a:lstStyle/>
          <a:p>
            <a:pPr>
              <a:buNone/>
            </a:pPr>
            <a:r>
              <a:rPr lang="en-US" sz="4000" dirty="0" smtClean="0"/>
              <a:t>Scratch </a:t>
            </a:r>
            <a:r>
              <a:rPr lang="en-US" sz="4000" dirty="0"/>
              <a:t>is a programming language that makes it easy to create interactive art, stories, simulations, </a:t>
            </a:r>
            <a:r>
              <a:rPr lang="en-US" sz="4000" dirty="0" smtClean="0"/>
              <a:t>games and of course, math, plus you have ability to share </a:t>
            </a:r>
            <a:r>
              <a:rPr lang="en-US" sz="4000" dirty="0"/>
              <a:t>those creations online</a:t>
            </a:r>
            <a:r>
              <a:rPr lang="en-US" sz="4000" dirty="0" smtClean="0"/>
              <a:t>.</a:t>
            </a:r>
          </a:p>
          <a:p>
            <a:pPr>
              <a:buNone/>
            </a:pPr>
            <a:r>
              <a:rPr lang="en-US" sz="4000" dirty="0" smtClean="0"/>
              <a:t>Scratch is a building block program and is a great tool for STEM/STEAM programs.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dirty="0" smtClean="0"/>
              <a:t>A brief intro to Scratch</a:t>
            </a:r>
            <a:endParaRPr lang="en-US" dirty="0"/>
          </a:p>
        </p:txBody>
      </p:sp>
      <p:pic>
        <p:nvPicPr>
          <p:cNvPr id="8" name="66223297.mov">
            <a:hlinkClick r:id="" action="ppaction://media"/>
          </p:cNvPr>
          <p:cNvPicPr>
            <a:picLocks noGrp="1" noRot="1" noChangeAspect="1"/>
          </p:cNvPicPr>
          <p:nvPr>
            <p:ph idx="1"/>
            <a:videoFile r:link="rId1"/>
          </p:nvPr>
        </p:nvPicPr>
        <p:blipFill>
          <a:blip r:embed="rId3" cstate="print"/>
          <a:stretch>
            <a:fillRect/>
          </a:stretch>
        </p:blipFill>
        <p:spPr>
          <a:xfrm>
            <a:off x="685800" y="947738"/>
            <a:ext cx="7620000" cy="5715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Available in two ways</a:t>
            </a:r>
            <a:endParaRPr lang="en-US" dirty="0"/>
          </a:p>
        </p:txBody>
      </p:sp>
      <p:sp>
        <p:nvSpPr>
          <p:cNvPr id="3" name="Content Placeholder 2"/>
          <p:cNvSpPr>
            <a:spLocks noGrp="1"/>
          </p:cNvSpPr>
          <p:nvPr>
            <p:ph idx="1"/>
          </p:nvPr>
        </p:nvSpPr>
        <p:spPr>
          <a:xfrm>
            <a:off x="0" y="990600"/>
            <a:ext cx="8991600" cy="5334000"/>
          </a:xfrm>
        </p:spPr>
        <p:txBody>
          <a:bodyPr>
            <a:noAutofit/>
          </a:bodyPr>
          <a:lstStyle/>
          <a:p>
            <a:r>
              <a:rPr lang="en-US" sz="4000" dirty="0" smtClean="0"/>
              <a:t>Scratch 2.0 is the newest, web version (requires flash)</a:t>
            </a:r>
          </a:p>
          <a:p>
            <a:r>
              <a:rPr lang="en-US" sz="4000" dirty="0" smtClean="0"/>
              <a:t>Can also download a stand alone version</a:t>
            </a:r>
          </a:p>
          <a:p>
            <a:pPr>
              <a:buNone/>
            </a:pPr>
            <a:r>
              <a:rPr lang="en-US" sz="4000" dirty="0" smtClean="0"/>
              <a:t>*I chose to have the stand alone version available for download to my students’ computers.  This eliminated the “no internet available at home” issues, and eliminated COPPA compliance issues.</a:t>
            </a:r>
            <a:endParaRPr lang="en-US" sz="4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dirty="0" smtClean="0"/>
              <a:t>The Plan</a:t>
            </a:r>
            <a:endParaRPr lang="en-US" b="1" dirty="0"/>
          </a:p>
        </p:txBody>
      </p:sp>
      <p:sp>
        <p:nvSpPr>
          <p:cNvPr id="3" name="Content Placeholder 2"/>
          <p:cNvSpPr>
            <a:spLocks noGrp="1"/>
          </p:cNvSpPr>
          <p:nvPr>
            <p:ph idx="1"/>
          </p:nvPr>
        </p:nvSpPr>
        <p:spPr>
          <a:xfrm>
            <a:off x="228600" y="1143000"/>
            <a:ext cx="8686800" cy="5257800"/>
          </a:xfrm>
        </p:spPr>
        <p:txBody>
          <a:bodyPr>
            <a:normAutofit/>
          </a:bodyPr>
          <a:lstStyle/>
          <a:p>
            <a:pPr>
              <a:buNone/>
            </a:pPr>
            <a:r>
              <a:rPr lang="en-US" dirty="0" smtClean="0"/>
              <a:t>1.  Gaming in the classing – a </a:t>
            </a:r>
            <a:r>
              <a:rPr lang="en-US" b="1" i="1" u="sng" dirty="0" smtClean="0"/>
              <a:t>quick</a:t>
            </a:r>
            <a:r>
              <a:rPr lang="en-US" dirty="0" smtClean="0"/>
              <a:t> show and tell of some of my favorite sites, with 5-10 minutes  for you to explore. (15-20 minutes)</a:t>
            </a:r>
          </a:p>
          <a:p>
            <a:pPr>
              <a:buNone/>
            </a:pPr>
            <a:r>
              <a:rPr lang="en-US" dirty="0" smtClean="0"/>
              <a:t>2.  Coding/programming with Scratch – an overview of why coding, then we will begin coding with an </a:t>
            </a:r>
            <a:r>
              <a:rPr lang="en-US" dirty="0" err="1" smtClean="0"/>
              <a:t>xy</a:t>
            </a:r>
            <a:r>
              <a:rPr lang="en-US" dirty="0" smtClean="0"/>
              <a:t> coordinate plane introductory activity, followed by a transformational geometry activity. (30-35 minutes)</a:t>
            </a:r>
          </a:p>
          <a:p>
            <a:pPr>
              <a:buNone/>
            </a:pPr>
            <a:r>
              <a:rPr lang="en-US" dirty="0" smtClean="0"/>
              <a:t>3. Wrap up – resources, questions, comments</a:t>
            </a:r>
          </a:p>
          <a:p>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ww.smsn.vic.edu.au ictguy wp content podcasts Scratch_Guide.pdf.png"/>
          <p:cNvPicPr>
            <a:picLocks noChangeAspect="1"/>
          </p:cNvPicPr>
          <p:nvPr/>
        </p:nvPicPr>
        <p:blipFill>
          <a:blip r:embed="rId2" cstate="print"/>
          <a:stretch>
            <a:fillRect/>
          </a:stretch>
        </p:blipFill>
        <p:spPr>
          <a:xfrm>
            <a:off x="-54229" y="0"/>
            <a:ext cx="9198229" cy="68580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Time to code!</a:t>
            </a:r>
            <a:endParaRPr lang="en-US" dirty="0"/>
          </a:p>
        </p:txBody>
      </p:sp>
      <p:sp>
        <p:nvSpPr>
          <p:cNvPr id="3" name="Content Placeholder 2"/>
          <p:cNvSpPr>
            <a:spLocks noGrp="1"/>
          </p:cNvSpPr>
          <p:nvPr>
            <p:ph idx="1"/>
          </p:nvPr>
        </p:nvSpPr>
        <p:spPr>
          <a:xfrm>
            <a:off x="457200" y="1143000"/>
            <a:ext cx="8229600" cy="4983163"/>
          </a:xfrm>
        </p:spPr>
        <p:txBody>
          <a:bodyPr>
            <a:noAutofit/>
          </a:bodyPr>
          <a:lstStyle/>
          <a:p>
            <a:r>
              <a:rPr lang="en-US" sz="4000" dirty="0" smtClean="0"/>
              <a:t>Launch Scratch – either from your stand alone program or from the web</a:t>
            </a:r>
          </a:p>
          <a:p>
            <a:r>
              <a:rPr lang="en-US" sz="4000" dirty="0" smtClean="0"/>
              <a:t>The first project we will do is an </a:t>
            </a:r>
            <a:r>
              <a:rPr lang="en-US" sz="4000" dirty="0" err="1" smtClean="0"/>
              <a:t>xy</a:t>
            </a:r>
            <a:r>
              <a:rPr lang="en-US" sz="4000" dirty="0" smtClean="0"/>
              <a:t> coordinate activity</a:t>
            </a:r>
          </a:p>
          <a:p>
            <a:r>
              <a:rPr lang="en-US" sz="4000" dirty="0" smtClean="0"/>
              <a:t>The second project is a polygon-angle activity – like a </a:t>
            </a:r>
            <a:r>
              <a:rPr lang="en-US" sz="4000" dirty="0" err="1" smtClean="0"/>
              <a:t>spirograph</a:t>
            </a:r>
            <a:endParaRPr lang="en-US" sz="40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lstStyle/>
          <a:p>
            <a:r>
              <a:rPr lang="en-US" b="1" dirty="0" smtClean="0"/>
              <a:t>scratch</a:t>
            </a:r>
            <a:r>
              <a:rPr lang="en-US" dirty="0" smtClean="0"/>
              <a:t>.mit.edu/ (the obvious first choice)</a:t>
            </a:r>
          </a:p>
          <a:p>
            <a:r>
              <a:rPr lang="en-US" dirty="0" smtClean="0">
                <a:hlinkClick r:id="rId2"/>
              </a:rPr>
              <a:t>http://www.scratch.ie/resources</a:t>
            </a:r>
            <a:r>
              <a:rPr lang="en-US" dirty="0" smtClean="0"/>
              <a:t> (Resources from University of Limerick, Ireland)</a:t>
            </a:r>
          </a:p>
          <a:p>
            <a:r>
              <a:rPr lang="en-US" dirty="0" smtClean="0">
                <a:hlinkClick r:id="rId3"/>
              </a:rPr>
              <a:t>http://www.smsn.vic.edu.au/ictguy/index.php/scratch-resources/</a:t>
            </a:r>
            <a:r>
              <a:rPr lang="en-US" dirty="0" smtClean="0"/>
              <a:t>  (nice </a:t>
            </a:r>
            <a:r>
              <a:rPr lang="en-US" dirty="0" err="1" smtClean="0"/>
              <a:t>compliation</a:t>
            </a:r>
            <a:r>
              <a:rPr lang="en-US" dirty="0" smtClean="0"/>
              <a:t> from variety of sources)</a:t>
            </a:r>
          </a:p>
          <a:p>
            <a:r>
              <a:rPr lang="en-US" dirty="0" smtClean="0">
                <a:hlinkClick r:id="rId4"/>
              </a:rPr>
              <a:t>http://learnscratch.org/</a:t>
            </a:r>
            <a:r>
              <a:rPr lang="en-US" dirty="0" smtClean="0"/>
              <a:t>  (has video lessons)</a:t>
            </a:r>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Interesting reads on coding</a:t>
            </a:r>
            <a:br>
              <a:rPr lang="en-US" dirty="0" smtClean="0"/>
            </a:br>
            <a:endParaRPr lang="en-US" dirty="0"/>
          </a:p>
        </p:txBody>
      </p:sp>
      <p:sp>
        <p:nvSpPr>
          <p:cNvPr id="3" name="Content Placeholder 2"/>
          <p:cNvSpPr>
            <a:spLocks noGrp="1"/>
          </p:cNvSpPr>
          <p:nvPr>
            <p:ph idx="1"/>
          </p:nvPr>
        </p:nvSpPr>
        <p:spPr/>
        <p:txBody>
          <a:bodyPr/>
          <a:lstStyle/>
          <a:p>
            <a:r>
              <a:rPr lang="en-US" dirty="0" smtClean="0">
                <a:hlinkClick r:id="rId2"/>
              </a:rPr>
              <a:t>New York Times</a:t>
            </a:r>
            <a:endParaRPr lang="en-US" dirty="0" smtClean="0"/>
          </a:p>
          <a:p>
            <a:r>
              <a:rPr lang="en-US" dirty="0" err="1" smtClean="0">
                <a:hlinkClick r:id="rId3"/>
              </a:rPr>
              <a:t>theedublogger</a:t>
            </a:r>
            <a:r>
              <a:rPr lang="en-US" dirty="0" smtClean="0">
                <a:hlinkClick r:id="rId3"/>
              </a:rPr>
              <a:t>: change how you teach math</a:t>
            </a:r>
            <a:endParaRPr lang="en-US" dirty="0" smtClean="0"/>
          </a:p>
          <a:p>
            <a:r>
              <a:rPr lang="en-US" dirty="0" smtClean="0">
                <a:hlinkClick r:id="rId4"/>
              </a:rPr>
              <a:t>Close the gap; 20 resources to learn to code</a:t>
            </a:r>
            <a:endParaRPr lang="en-US" dirty="0" smtClean="0"/>
          </a:p>
          <a:p>
            <a:r>
              <a:rPr lang="en-US" dirty="0" smtClean="0">
                <a:hlinkClick r:id="rId5"/>
              </a:rPr>
              <a:t>Benefits of teaching kids to code</a:t>
            </a:r>
            <a:r>
              <a:rPr lang="en-US" dirty="0" smtClean="0"/>
              <a:t> (with embedded video to a TED talk)</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smtClean="0"/>
              <a:t>Manga</a:t>
            </a:r>
            <a:r>
              <a:rPr lang="en-US" b="1" dirty="0" smtClean="0"/>
              <a:t> High</a:t>
            </a:r>
            <a:r>
              <a:rPr lang="en-US" dirty="0" smtClean="0"/>
              <a:t/>
            </a:r>
            <a:br>
              <a:rPr lang="en-US" dirty="0" smtClean="0"/>
            </a:br>
            <a:r>
              <a:rPr lang="en-US" dirty="0" smtClean="0"/>
              <a:t>www.mangahigh.com</a:t>
            </a:r>
            <a:endParaRPr lang="en-US" dirty="0"/>
          </a:p>
        </p:txBody>
      </p:sp>
      <p:sp>
        <p:nvSpPr>
          <p:cNvPr id="3" name="Content Placeholder 2"/>
          <p:cNvSpPr>
            <a:spLocks noGrp="1"/>
          </p:cNvSpPr>
          <p:nvPr>
            <p:ph idx="1"/>
          </p:nvPr>
        </p:nvSpPr>
        <p:spPr>
          <a:xfrm>
            <a:off x="152400" y="1524000"/>
            <a:ext cx="8991600" cy="5029200"/>
          </a:xfrm>
        </p:spPr>
        <p:txBody>
          <a:bodyPr>
            <a:normAutofit/>
          </a:bodyPr>
          <a:lstStyle/>
          <a:p>
            <a:pPr>
              <a:buNone/>
            </a:pPr>
            <a:r>
              <a:rPr lang="en-US" dirty="0" smtClean="0"/>
              <a:t>Not only a gaming site, but also includes practice problems matched to the common core.  These practice sets are called “prodigies” and are ten questions ranging from easy to “on fire”.  Students earn points for solving problems.  Points are turned into digital medals.</a:t>
            </a:r>
          </a:p>
          <a:p>
            <a:pPr>
              <a:buNone/>
            </a:pPr>
            <a:r>
              <a:rPr lang="en-US" dirty="0" smtClean="0"/>
              <a:t>Has global competitions.  Just this year, my students have played other students in the USA, Canada, United Kingdom, Ireland, and Hong Kong.</a:t>
            </a:r>
          </a:p>
          <a:p>
            <a:pPr>
              <a:buNone/>
            </a:pPr>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305800" cy="793750"/>
          </a:xfrm>
        </p:spPr>
        <p:txBody>
          <a:bodyPr>
            <a:normAutofit/>
          </a:bodyPr>
          <a:lstStyle/>
          <a:p>
            <a:pPr algn="ctr"/>
            <a:r>
              <a:rPr lang="en-US" sz="4000" dirty="0" err="1" smtClean="0"/>
              <a:t>Manga</a:t>
            </a:r>
            <a:r>
              <a:rPr lang="en-US" sz="4000" dirty="0" smtClean="0"/>
              <a:t> High          </a:t>
            </a:r>
            <a:r>
              <a:rPr lang="en-US" sz="4000" dirty="0" err="1" smtClean="0"/>
              <a:t>Pinata</a:t>
            </a:r>
            <a:r>
              <a:rPr lang="en-US" sz="4000" dirty="0" smtClean="0"/>
              <a:t> Fever</a:t>
            </a:r>
            <a:endParaRPr lang="en-US" sz="4000" dirty="0"/>
          </a:p>
        </p:txBody>
      </p:sp>
      <p:pic>
        <p:nvPicPr>
          <p:cNvPr id="5" name="Content Placeholder 4" descr="Piñata Fever  add and subtract with negative numbers.png"/>
          <p:cNvPicPr>
            <a:picLocks noGrp="1" noChangeAspect="1"/>
          </p:cNvPicPr>
          <p:nvPr>
            <p:ph idx="1"/>
          </p:nvPr>
        </p:nvPicPr>
        <p:blipFill>
          <a:blip r:embed="rId2" cstate="print"/>
          <a:stretch>
            <a:fillRect/>
          </a:stretch>
        </p:blipFill>
        <p:spPr>
          <a:xfrm>
            <a:off x="3581400" y="1600200"/>
            <a:ext cx="5111750" cy="4088774"/>
          </a:xfrm>
        </p:spPr>
      </p:pic>
      <p:sp>
        <p:nvSpPr>
          <p:cNvPr id="4" name="Text Placeholder 3"/>
          <p:cNvSpPr>
            <a:spLocks noGrp="1"/>
          </p:cNvSpPr>
          <p:nvPr>
            <p:ph type="body" sz="half" idx="2"/>
          </p:nvPr>
        </p:nvSpPr>
        <p:spPr/>
        <p:txBody>
          <a:bodyPr>
            <a:normAutofit fontScale="92500"/>
          </a:bodyPr>
          <a:lstStyle/>
          <a:p>
            <a:r>
              <a:rPr lang="en-US" sz="4400" dirty="0" smtClean="0"/>
              <a:t>Adding and subtracting integers; uses </a:t>
            </a:r>
            <a:r>
              <a:rPr lang="en-US" sz="4400" dirty="0" err="1" smtClean="0"/>
              <a:t>numberline</a:t>
            </a:r>
            <a:r>
              <a:rPr lang="en-US" sz="4400" dirty="0" smtClean="0"/>
              <a:t>, begins easy &amp; progresses</a:t>
            </a:r>
            <a:endParaRPr lang="en-US" sz="4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924800" cy="793750"/>
          </a:xfrm>
        </p:spPr>
        <p:txBody>
          <a:bodyPr>
            <a:normAutofit/>
          </a:bodyPr>
          <a:lstStyle/>
          <a:p>
            <a:pPr algn="ctr"/>
            <a:r>
              <a:rPr lang="en-US" sz="4000" dirty="0" err="1" smtClean="0"/>
              <a:t>Manga</a:t>
            </a:r>
            <a:r>
              <a:rPr lang="en-US" sz="4000" dirty="0" smtClean="0"/>
              <a:t> High          Flower Power</a:t>
            </a:r>
            <a:endParaRPr lang="en-US" sz="4000" dirty="0"/>
          </a:p>
        </p:txBody>
      </p:sp>
      <p:pic>
        <p:nvPicPr>
          <p:cNvPr id="5" name="Content Placeholder 4" descr="Flower Power  an ordering math game from Mangahigh.com.png"/>
          <p:cNvPicPr>
            <a:picLocks noGrp="1" noChangeAspect="1"/>
          </p:cNvPicPr>
          <p:nvPr>
            <p:ph idx="1"/>
          </p:nvPr>
        </p:nvPicPr>
        <p:blipFill>
          <a:blip r:embed="rId2" cstate="print"/>
          <a:stretch>
            <a:fillRect/>
          </a:stretch>
        </p:blipFill>
        <p:spPr>
          <a:xfrm>
            <a:off x="3581400" y="1752600"/>
            <a:ext cx="5111750" cy="3760514"/>
          </a:xfrm>
        </p:spPr>
      </p:pic>
      <p:sp>
        <p:nvSpPr>
          <p:cNvPr id="4" name="Text Placeholder 3"/>
          <p:cNvSpPr>
            <a:spLocks noGrp="1"/>
          </p:cNvSpPr>
          <p:nvPr>
            <p:ph type="body" sz="half" idx="2"/>
          </p:nvPr>
        </p:nvSpPr>
        <p:spPr>
          <a:xfrm>
            <a:off x="457200" y="1435100"/>
            <a:ext cx="3200400" cy="4889500"/>
          </a:xfrm>
        </p:spPr>
        <p:txBody>
          <a:bodyPr>
            <a:normAutofit fontScale="92500" lnSpcReduction="20000"/>
          </a:bodyPr>
          <a:lstStyle/>
          <a:p>
            <a:r>
              <a:rPr lang="en-US" sz="4000" dirty="0" smtClean="0"/>
              <a:t>Ordering decimals, fractions, and percents, in various combinations with problem solving as you try and turn a profit.</a:t>
            </a:r>
            <a:endParaRPr lang="en-US" sz="4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153400" cy="793750"/>
          </a:xfrm>
        </p:spPr>
        <p:txBody>
          <a:bodyPr>
            <a:normAutofit/>
          </a:bodyPr>
          <a:lstStyle/>
          <a:p>
            <a:pPr algn="ctr"/>
            <a:r>
              <a:rPr lang="en-US" sz="4000" dirty="0" err="1" smtClean="0"/>
              <a:t>Manga</a:t>
            </a:r>
            <a:r>
              <a:rPr lang="en-US" sz="4000" dirty="0" smtClean="0"/>
              <a:t> High               Tangled Web</a:t>
            </a:r>
            <a:endParaRPr lang="en-US" sz="4000" dirty="0"/>
          </a:p>
        </p:txBody>
      </p:sp>
      <p:pic>
        <p:nvPicPr>
          <p:cNvPr id="5" name="Content Placeholder 4" descr="A Tangled Web  practise solving angles   a game from Mangahigh.com.png"/>
          <p:cNvPicPr>
            <a:picLocks noGrp="1" noChangeAspect="1"/>
          </p:cNvPicPr>
          <p:nvPr>
            <p:ph idx="1"/>
          </p:nvPr>
        </p:nvPicPr>
        <p:blipFill>
          <a:blip r:embed="rId2" cstate="print"/>
          <a:stretch>
            <a:fillRect/>
          </a:stretch>
        </p:blipFill>
        <p:spPr>
          <a:xfrm>
            <a:off x="3575050" y="2032538"/>
            <a:ext cx="5111750" cy="3737486"/>
          </a:xfrm>
        </p:spPr>
      </p:pic>
      <p:sp>
        <p:nvSpPr>
          <p:cNvPr id="4" name="Text Placeholder 3"/>
          <p:cNvSpPr>
            <a:spLocks noGrp="1"/>
          </p:cNvSpPr>
          <p:nvPr>
            <p:ph type="body" sz="half" idx="2"/>
          </p:nvPr>
        </p:nvSpPr>
        <p:spPr/>
        <p:txBody>
          <a:bodyPr>
            <a:normAutofit fontScale="92500" lnSpcReduction="10000"/>
          </a:bodyPr>
          <a:lstStyle/>
          <a:p>
            <a:r>
              <a:rPr lang="en-US" sz="4000" dirty="0" smtClean="0"/>
              <a:t>Find missing angle measures, work with parallel lines and transversals, polygons, and circles</a:t>
            </a:r>
            <a:endParaRPr lang="en-US" sz="4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077200" cy="793750"/>
          </a:xfrm>
        </p:spPr>
        <p:txBody>
          <a:bodyPr>
            <a:normAutofit/>
          </a:bodyPr>
          <a:lstStyle/>
          <a:p>
            <a:pPr algn="ctr"/>
            <a:r>
              <a:rPr lang="en-US" sz="4000" dirty="0" err="1" smtClean="0"/>
              <a:t>Manga</a:t>
            </a:r>
            <a:r>
              <a:rPr lang="en-US" sz="4000" dirty="0" smtClean="0"/>
              <a:t> High       Pyramid Panic</a:t>
            </a:r>
            <a:endParaRPr lang="en-US" sz="4000" dirty="0"/>
          </a:p>
        </p:txBody>
      </p:sp>
      <p:pic>
        <p:nvPicPr>
          <p:cNvPr id="5" name="Content Placeholder 4" descr="Pyramid Panic  a geometry math game from Mangahigh.com.png"/>
          <p:cNvPicPr>
            <a:picLocks noGrp="1" noChangeAspect="1"/>
          </p:cNvPicPr>
          <p:nvPr>
            <p:ph idx="1"/>
          </p:nvPr>
        </p:nvPicPr>
        <p:blipFill>
          <a:blip r:embed="rId2" cstate="print"/>
          <a:stretch>
            <a:fillRect/>
          </a:stretch>
        </p:blipFill>
        <p:spPr>
          <a:xfrm>
            <a:off x="3886200" y="1447800"/>
            <a:ext cx="4730750" cy="4419600"/>
          </a:xfrm>
        </p:spPr>
      </p:pic>
      <p:sp>
        <p:nvSpPr>
          <p:cNvPr id="4" name="Text Placeholder 3"/>
          <p:cNvSpPr>
            <a:spLocks noGrp="1"/>
          </p:cNvSpPr>
          <p:nvPr>
            <p:ph type="body" sz="half" idx="2"/>
          </p:nvPr>
        </p:nvSpPr>
        <p:spPr>
          <a:xfrm>
            <a:off x="457200" y="1435100"/>
            <a:ext cx="3429000" cy="4691063"/>
          </a:xfrm>
        </p:spPr>
        <p:txBody>
          <a:bodyPr>
            <a:normAutofit/>
          </a:bodyPr>
          <a:lstStyle/>
          <a:p>
            <a:r>
              <a:rPr lang="en-US" sz="4000" dirty="0" smtClean="0"/>
              <a:t>Perimeter, Area</a:t>
            </a:r>
          </a:p>
          <a:p>
            <a:r>
              <a:rPr lang="en-US" sz="4000" dirty="0" smtClean="0"/>
              <a:t>Circumference,  Pythagorean Theorem, and trigonometry</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153400" cy="1162050"/>
          </a:xfrm>
        </p:spPr>
        <p:txBody>
          <a:bodyPr>
            <a:normAutofit/>
          </a:bodyPr>
          <a:lstStyle/>
          <a:p>
            <a:pPr algn="ctr"/>
            <a:r>
              <a:rPr lang="en-US" sz="4000" dirty="0" err="1" smtClean="0"/>
              <a:t>Manga</a:t>
            </a:r>
            <a:r>
              <a:rPr lang="en-US" sz="4000" dirty="0" smtClean="0"/>
              <a:t> High        Algebra Meltdown</a:t>
            </a:r>
            <a:endParaRPr lang="en-US" sz="4000" dirty="0"/>
          </a:p>
        </p:txBody>
      </p:sp>
      <p:pic>
        <p:nvPicPr>
          <p:cNvPr id="5" name="Content Placeholder 4" descr="Algebra Meltdown  an algebra game from Mangahigh.com.png"/>
          <p:cNvPicPr>
            <a:picLocks noGrp="1" noChangeAspect="1"/>
          </p:cNvPicPr>
          <p:nvPr>
            <p:ph idx="1"/>
          </p:nvPr>
        </p:nvPicPr>
        <p:blipFill>
          <a:blip r:embed="rId2" cstate="print"/>
          <a:stretch>
            <a:fillRect/>
          </a:stretch>
        </p:blipFill>
        <p:spPr>
          <a:xfrm>
            <a:off x="3575050" y="1961022"/>
            <a:ext cx="5111750" cy="3728118"/>
          </a:xfrm>
        </p:spPr>
      </p:pic>
      <p:sp>
        <p:nvSpPr>
          <p:cNvPr id="4" name="Text Placeholder 3"/>
          <p:cNvSpPr>
            <a:spLocks noGrp="1"/>
          </p:cNvSpPr>
          <p:nvPr>
            <p:ph type="body" sz="half" idx="2"/>
          </p:nvPr>
        </p:nvSpPr>
        <p:spPr/>
        <p:txBody>
          <a:bodyPr>
            <a:normAutofit lnSpcReduction="10000"/>
          </a:bodyPr>
          <a:lstStyle/>
          <a:p>
            <a:r>
              <a:rPr lang="en-US" sz="4000" dirty="0" smtClean="0"/>
              <a:t>One step equations, function machine,  multi-step equations, and linear equations</a:t>
            </a:r>
            <a:endParaRPr lang="en-US" sz="4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153400" cy="1162050"/>
          </a:xfrm>
        </p:spPr>
        <p:txBody>
          <a:bodyPr>
            <a:normAutofit/>
          </a:bodyPr>
          <a:lstStyle/>
          <a:p>
            <a:pPr algn="ctr"/>
            <a:r>
              <a:rPr lang="en-US" sz="4000" dirty="0" err="1" smtClean="0"/>
              <a:t>Manga</a:t>
            </a:r>
            <a:r>
              <a:rPr lang="en-US" sz="4000" dirty="0" smtClean="0"/>
              <a:t> High         </a:t>
            </a:r>
            <a:r>
              <a:rPr lang="en-US" sz="4000" dirty="0" err="1" smtClean="0"/>
              <a:t>Transtar</a:t>
            </a:r>
            <a:endParaRPr lang="en-US" sz="4000" dirty="0"/>
          </a:p>
        </p:txBody>
      </p:sp>
      <p:pic>
        <p:nvPicPr>
          <p:cNvPr id="5" name="Content Placeholder 4" descr="TranStar  a reflections and transformations math game from Mangahigh.com.png"/>
          <p:cNvPicPr>
            <a:picLocks noGrp="1" noChangeAspect="1"/>
          </p:cNvPicPr>
          <p:nvPr>
            <p:ph idx="1"/>
          </p:nvPr>
        </p:nvPicPr>
        <p:blipFill>
          <a:blip r:embed="rId2" cstate="print"/>
          <a:stretch>
            <a:fillRect/>
          </a:stretch>
        </p:blipFill>
        <p:spPr>
          <a:xfrm>
            <a:off x="3575050" y="1447801"/>
            <a:ext cx="5111750" cy="4304368"/>
          </a:xfrm>
        </p:spPr>
      </p:pic>
      <p:sp>
        <p:nvSpPr>
          <p:cNvPr id="4" name="Text Placeholder 3"/>
          <p:cNvSpPr>
            <a:spLocks noGrp="1"/>
          </p:cNvSpPr>
          <p:nvPr>
            <p:ph type="body" sz="half" idx="2"/>
          </p:nvPr>
        </p:nvSpPr>
        <p:spPr/>
        <p:txBody>
          <a:bodyPr>
            <a:normAutofit/>
          </a:bodyPr>
          <a:lstStyle/>
          <a:p>
            <a:r>
              <a:rPr lang="en-US" sz="4000" dirty="0" smtClean="0"/>
              <a:t>Reflections, rotations, dilations, translations, and all combinations</a:t>
            </a:r>
            <a:endParaRPr lang="en-US" sz="4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1067</TotalTime>
  <Words>725</Words>
  <Application>Microsoft Office PowerPoint</Application>
  <PresentationFormat>On-screen Show (4:3)</PresentationFormat>
  <Paragraphs>60</Paragraphs>
  <Slides>23</Slides>
  <Notes>0</Notes>
  <HiddenSlides>0</HiddenSlides>
  <MMClips>1</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Intelligent Play</vt:lpstr>
      <vt:lpstr>The Plan</vt:lpstr>
      <vt:lpstr>Manga High www.mangahigh.com</vt:lpstr>
      <vt:lpstr>Manga High          Pinata Fever</vt:lpstr>
      <vt:lpstr>Manga High          Flower Power</vt:lpstr>
      <vt:lpstr>Manga High               Tangled Web</vt:lpstr>
      <vt:lpstr>Manga High       Pyramid Panic</vt:lpstr>
      <vt:lpstr>Manga High        Algebra Meltdown</vt:lpstr>
      <vt:lpstr>Manga High         Transtar</vt:lpstr>
      <vt:lpstr>Calculation Nation http://calculationnation.nctm.org</vt:lpstr>
      <vt:lpstr>Slide 11</vt:lpstr>
      <vt:lpstr>Slide 12</vt:lpstr>
      <vt:lpstr>Slide 13</vt:lpstr>
      <vt:lpstr>Slide 14</vt:lpstr>
      <vt:lpstr>TenMarks www.tenmarks.com</vt:lpstr>
      <vt:lpstr>Okay – Your time to play</vt:lpstr>
      <vt:lpstr>Scratch http://scratch.mit.edu</vt:lpstr>
      <vt:lpstr>A brief intro to Scratch</vt:lpstr>
      <vt:lpstr>Available in two ways</vt:lpstr>
      <vt:lpstr>Slide 20</vt:lpstr>
      <vt:lpstr>Time to code!</vt:lpstr>
      <vt:lpstr>Resources</vt:lpstr>
      <vt:lpstr>Interesting reads on coding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Royer</dc:creator>
  <cp:lastModifiedBy>Royer</cp:lastModifiedBy>
  <cp:revision>81</cp:revision>
  <dcterms:created xsi:type="dcterms:W3CDTF">2014-06-04T16:06:06Z</dcterms:created>
  <dcterms:modified xsi:type="dcterms:W3CDTF">2014-06-16T15:07:35Z</dcterms:modified>
</cp:coreProperties>
</file>